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harts/chart7.xml" ContentType="application/vnd.openxmlformats-officedocument.drawingml.chart+xml"/>
  <Override PartName="/ppt/diagrams/layout1.xml" ContentType="application/vnd.openxmlformats-officedocument.drawingml.diagramLayout+xml"/>
  <Override PartName="/ppt/notesSlides/notesSlide6.xml" ContentType="application/vnd.openxmlformats-officedocument.presentationml.notesSl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Default Extension="bin" ContentType="application/vnd.openxmlformats-officedocument.oleObject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Default Extension="emf" ContentType="image/x-emf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charts/chart8.xml" ContentType="application/vnd.openxmlformats-officedocument.drawingml.char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charts/chart6.xml" ContentType="application/vnd.openxmlformats-officedocument.drawingml.char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60" r:id="rId1"/>
  </p:sldMasterIdLst>
  <p:notesMasterIdLst>
    <p:notesMasterId r:id="rId32"/>
  </p:notesMasterIdLst>
  <p:handoutMasterIdLst>
    <p:handoutMasterId r:id="rId33"/>
  </p:handoutMasterIdLst>
  <p:sldIdLst>
    <p:sldId id="256" r:id="rId2"/>
    <p:sldId id="316" r:id="rId3"/>
    <p:sldId id="306" r:id="rId4"/>
    <p:sldId id="315" r:id="rId5"/>
    <p:sldId id="324" r:id="rId6"/>
    <p:sldId id="327" r:id="rId7"/>
    <p:sldId id="257" r:id="rId8"/>
    <p:sldId id="352" r:id="rId9"/>
    <p:sldId id="353" r:id="rId10"/>
    <p:sldId id="272" r:id="rId11"/>
    <p:sldId id="274" r:id="rId12"/>
    <p:sldId id="283" r:id="rId13"/>
    <p:sldId id="356" r:id="rId14"/>
    <p:sldId id="310" r:id="rId15"/>
    <p:sldId id="311" r:id="rId16"/>
    <p:sldId id="348" r:id="rId17"/>
    <p:sldId id="349" r:id="rId18"/>
    <p:sldId id="312" r:id="rId19"/>
    <p:sldId id="354" r:id="rId20"/>
    <p:sldId id="344" r:id="rId21"/>
    <p:sldId id="267" r:id="rId22"/>
    <p:sldId id="345" r:id="rId23"/>
    <p:sldId id="346" r:id="rId24"/>
    <p:sldId id="347" r:id="rId25"/>
    <p:sldId id="341" r:id="rId26"/>
    <p:sldId id="351" r:id="rId27"/>
    <p:sldId id="288" r:id="rId28"/>
    <p:sldId id="289" r:id="rId29"/>
    <p:sldId id="357" r:id="rId30"/>
    <p:sldId id="320" r:id="rId31"/>
  </p:sldIdLst>
  <p:sldSz cx="9144000" cy="6858000" type="overhead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</p:showPr>
  <p:clrMru>
    <a:srgbClr val="446103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3" autoAdjust="0"/>
    <p:restoredTop sz="94697" autoAdjust="0"/>
  </p:normalViewPr>
  <p:slideViewPr>
    <p:cSldViewPr snapToGrid="0" snapToObjects="1">
      <p:cViewPr>
        <p:scale>
          <a:sx n="93" d="100"/>
          <a:sy n="93" d="100"/>
        </p:scale>
        <p:origin x="-852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verma7:Documents:LADIS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verma7:Desktop:WordcountLinear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verma7:Documents:LADIS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Workbook1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Workbook1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verma7:Documents:rep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verma7:Documents:rep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Workbook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18"/>
  <c:chart>
    <c:plotArea>
      <c:layout/>
      <c:barChart>
        <c:barDir val="col"/>
        <c:grouping val="clustered"/>
        <c:ser>
          <c:idx val="0"/>
          <c:order val="0"/>
          <c:tx>
            <c:strRef>
              <c:f>Sheet1!$B$56</c:f>
              <c:strCache>
                <c:ptCount val="1"/>
                <c:pt idx="0">
                  <c:v>Predicted Min</c:v>
                </c:pt>
              </c:strCache>
            </c:strRef>
          </c:tx>
          <c:spPr>
            <a:solidFill>
              <a:srgbClr val="00B0F0"/>
            </a:solidFill>
          </c:spPr>
          <c:cat>
            <c:strRef>
              <c:f>Sheet1!$A$57:$A$60</c:f>
              <c:strCache>
                <c:ptCount val="4"/>
                <c:pt idx="0">
                  <c:v>Twitter</c:v>
                </c:pt>
                <c:pt idx="1">
                  <c:v>Sort</c:v>
                </c:pt>
                <c:pt idx="2">
                  <c:v>WikiTrends</c:v>
                </c:pt>
                <c:pt idx="3">
                  <c:v>WordCount</c:v>
                </c:pt>
              </c:strCache>
            </c:strRef>
          </c:cat>
          <c:val>
            <c:numRef>
              <c:f>Sheet1!$B$57:$B$60</c:f>
              <c:numCache>
                <c:formatCode>General</c:formatCode>
                <c:ptCount val="4"/>
                <c:pt idx="0">
                  <c:v>258</c:v>
                </c:pt>
                <c:pt idx="1">
                  <c:v>188</c:v>
                </c:pt>
                <c:pt idx="2">
                  <c:v>527</c:v>
                </c:pt>
                <c:pt idx="3">
                  <c:v>495</c:v>
                </c:pt>
              </c:numCache>
            </c:numRef>
          </c:val>
        </c:ser>
        <c:ser>
          <c:idx val="1"/>
          <c:order val="1"/>
          <c:tx>
            <c:strRef>
              <c:f>Sheet1!$C$56</c:f>
              <c:strCache>
                <c:ptCount val="1"/>
                <c:pt idx="0">
                  <c:v>Measured</c:v>
                </c:pt>
              </c:strCache>
            </c:strRef>
          </c:tx>
          <c:spPr>
            <a:solidFill>
              <a:schemeClr val="tx2"/>
            </a:solidFill>
          </c:spPr>
          <c:cat>
            <c:strRef>
              <c:f>Sheet1!$A$57:$A$60</c:f>
              <c:strCache>
                <c:ptCount val="4"/>
                <c:pt idx="0">
                  <c:v>Twitter</c:v>
                </c:pt>
                <c:pt idx="1">
                  <c:v>Sort</c:v>
                </c:pt>
                <c:pt idx="2">
                  <c:v>WikiTrends</c:v>
                </c:pt>
                <c:pt idx="3">
                  <c:v>WordCount</c:v>
                </c:pt>
              </c:strCache>
            </c:strRef>
          </c:cat>
          <c:val>
            <c:numRef>
              <c:f>Sheet1!$C$57:$C$60</c:f>
              <c:numCache>
                <c:formatCode>General</c:formatCode>
                <c:ptCount val="4"/>
                <c:pt idx="0">
                  <c:v>323</c:v>
                </c:pt>
                <c:pt idx="1">
                  <c:v>257</c:v>
                </c:pt>
                <c:pt idx="2">
                  <c:v>648</c:v>
                </c:pt>
                <c:pt idx="3">
                  <c:v>526</c:v>
                </c:pt>
              </c:numCache>
            </c:numRef>
          </c:val>
        </c:ser>
        <c:ser>
          <c:idx val="2"/>
          <c:order val="2"/>
          <c:tx>
            <c:strRef>
              <c:f>Sheet1!$D$56</c:f>
              <c:strCache>
                <c:ptCount val="1"/>
                <c:pt idx="0">
                  <c:v>Predicted Max</c:v>
                </c:pt>
              </c:strCache>
            </c:strRef>
          </c:tx>
          <c:spPr>
            <a:solidFill>
              <a:schemeClr val="accent3"/>
            </a:solidFill>
          </c:spPr>
          <c:cat>
            <c:strRef>
              <c:f>Sheet1!$A$57:$A$60</c:f>
              <c:strCache>
                <c:ptCount val="4"/>
                <c:pt idx="0">
                  <c:v>Twitter</c:v>
                </c:pt>
                <c:pt idx="1">
                  <c:v>Sort</c:v>
                </c:pt>
                <c:pt idx="2">
                  <c:v>WikiTrends</c:v>
                </c:pt>
                <c:pt idx="3">
                  <c:v>WordCount</c:v>
                </c:pt>
              </c:strCache>
            </c:strRef>
          </c:cat>
          <c:val>
            <c:numRef>
              <c:f>Sheet1!$D$57:$D$60</c:f>
              <c:numCache>
                <c:formatCode>General</c:formatCode>
                <c:ptCount val="4"/>
                <c:pt idx="0">
                  <c:v>448</c:v>
                </c:pt>
                <c:pt idx="1">
                  <c:v>270</c:v>
                </c:pt>
                <c:pt idx="2">
                  <c:v>661</c:v>
                </c:pt>
                <c:pt idx="3">
                  <c:v>550</c:v>
                </c:pt>
              </c:numCache>
            </c:numRef>
          </c:val>
        </c:ser>
        <c:axId val="60009088"/>
        <c:axId val="60494208"/>
      </c:barChart>
      <c:catAx>
        <c:axId val="60009088"/>
        <c:scaling>
          <c:orientation val="minMax"/>
        </c:scaling>
        <c:axPos val="b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60494208"/>
        <c:crosses val="autoZero"/>
        <c:auto val="1"/>
        <c:lblAlgn val="ctr"/>
        <c:lblOffset val="100"/>
      </c:catAx>
      <c:valAx>
        <c:axId val="60494208"/>
        <c:scaling>
          <c:orientation val="minMax"/>
        </c:scaling>
        <c:axPos val="l"/>
        <c:majorGridlines/>
        <c:title>
          <c:tx>
            <c:rich>
              <a:bodyPr/>
              <a:lstStyle/>
              <a:p>
                <a:pPr>
                  <a:defRPr sz="1400"/>
                </a:pPr>
                <a:r>
                  <a:rPr lang="en-US" sz="1400"/>
                  <a:t>Job completion time (in seconds)</a:t>
                </a:r>
              </a:p>
            </c:rich>
          </c:tx>
          <c:layout/>
        </c:title>
        <c:numFmt formatCode="General" sourceLinked="1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60009088"/>
        <c:crosses val="autoZero"/>
        <c:crossBetween val="between"/>
      </c:valAx>
    </c:plotArea>
    <c:legend>
      <c:legendPos val="r"/>
      <c:layout/>
      <c:txPr>
        <a:bodyPr/>
        <a:lstStyle/>
        <a:p>
          <a:pPr>
            <a:defRPr sz="1600"/>
          </a:pPr>
          <a:endParaRPr lang="en-US"/>
        </a:p>
      </c:txPr>
    </c:legend>
    <c:plotVisOnly val="1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plotArea>
      <c:layout/>
      <c:scatterChart>
        <c:scatterStyle val="lineMarker"/>
        <c:ser>
          <c:idx val="0"/>
          <c:order val="0"/>
          <c:tx>
            <c:strRef>
              <c:f>Sheet1!$O$48</c:f>
              <c:strCache>
                <c:ptCount val="1"/>
                <c:pt idx="0">
                  <c:v>Shuffle Avg</c:v>
                </c:pt>
              </c:strCache>
            </c:strRef>
          </c:tx>
          <c:spPr>
            <a:ln w="28575">
              <a:noFill/>
            </a:ln>
          </c:spPr>
          <c:trendline>
            <c:spPr>
              <a:ln w="22225" cap="rnd" cmpd="sng" algn="ctr">
                <a:solidFill>
                  <a:srgbClr val="4F81BD"/>
                </a:solidFill>
                <a:prstDash val="solid"/>
                <a:round/>
                <a:headEnd type="none" w="med" len="med"/>
                <a:tailEnd type="none" w="med" len="med"/>
              </a:ln>
            </c:spPr>
            <c:trendlineType val="linear"/>
          </c:trendline>
          <c:xVal>
            <c:numRef>
              <c:f>Sheet1!$N$49:$N$58</c:f>
              <c:numCache>
                <c:formatCode>General</c:formatCode>
                <c:ptCount val="10"/>
                <c:pt idx="0">
                  <c:v>4.375</c:v>
                </c:pt>
                <c:pt idx="1">
                  <c:v>8.75</c:v>
                </c:pt>
                <c:pt idx="2">
                  <c:v>13.125</c:v>
                </c:pt>
                <c:pt idx="3">
                  <c:v>17.5</c:v>
                </c:pt>
                <c:pt idx="4">
                  <c:v>21.875</c:v>
                </c:pt>
                <c:pt idx="5">
                  <c:v>26.25</c:v>
                </c:pt>
                <c:pt idx="6">
                  <c:v>30.625</c:v>
                </c:pt>
                <c:pt idx="7">
                  <c:v>35</c:v>
                </c:pt>
                <c:pt idx="8">
                  <c:v>39.375</c:v>
                </c:pt>
                <c:pt idx="9">
                  <c:v>43.75</c:v>
                </c:pt>
              </c:numCache>
            </c:numRef>
          </c:xVal>
          <c:yVal>
            <c:numRef>
              <c:f>Sheet1!$O$49:$O$58</c:f>
              <c:numCache>
                <c:formatCode>General</c:formatCode>
                <c:ptCount val="10"/>
                <c:pt idx="0">
                  <c:v>10.386500000000011</c:v>
                </c:pt>
                <c:pt idx="1">
                  <c:v>13.37900000000001</c:v>
                </c:pt>
                <c:pt idx="2">
                  <c:v>15.5425</c:v>
                </c:pt>
                <c:pt idx="3">
                  <c:v>17.801500000000001</c:v>
                </c:pt>
                <c:pt idx="4">
                  <c:v>20.978999999999989</c:v>
                </c:pt>
                <c:pt idx="5">
                  <c:v>23.902499999999975</c:v>
                </c:pt>
                <c:pt idx="6">
                  <c:v>26.589499999999973</c:v>
                </c:pt>
                <c:pt idx="7">
                  <c:v>29.520499999999974</c:v>
                </c:pt>
                <c:pt idx="8">
                  <c:v>33.3675</c:v>
                </c:pt>
                <c:pt idx="9">
                  <c:v>36.859000000000002</c:v>
                </c:pt>
              </c:numCache>
            </c:numRef>
          </c:yVal>
        </c:ser>
        <c:ser>
          <c:idx val="1"/>
          <c:order val="1"/>
          <c:tx>
            <c:strRef>
              <c:f>Sheet1!$P$48</c:f>
              <c:strCache>
                <c:ptCount val="1"/>
                <c:pt idx="0">
                  <c:v>Shuffle Max</c:v>
                </c:pt>
              </c:strCache>
            </c:strRef>
          </c:tx>
          <c:spPr>
            <a:ln w="28575">
              <a:noFill/>
            </a:ln>
          </c:spPr>
          <c:trendline>
            <c:spPr>
              <a:ln w="22225" cap="rnd" cmpd="sng" algn="ctr">
                <a:solidFill>
                  <a:srgbClr val="C0504D"/>
                </a:solidFill>
                <a:prstDash val="solid"/>
                <a:round/>
                <a:headEnd type="none" w="med" len="med"/>
                <a:tailEnd type="none" w="med" len="med"/>
              </a:ln>
            </c:spPr>
            <c:trendlineType val="linear"/>
          </c:trendline>
          <c:xVal>
            <c:numRef>
              <c:f>Sheet1!$N$49:$N$58</c:f>
              <c:numCache>
                <c:formatCode>General</c:formatCode>
                <c:ptCount val="10"/>
                <c:pt idx="0">
                  <c:v>4.375</c:v>
                </c:pt>
                <c:pt idx="1">
                  <c:v>8.75</c:v>
                </c:pt>
                <c:pt idx="2">
                  <c:v>13.125</c:v>
                </c:pt>
                <c:pt idx="3">
                  <c:v>17.5</c:v>
                </c:pt>
                <c:pt idx="4">
                  <c:v>21.875</c:v>
                </c:pt>
                <c:pt idx="5">
                  <c:v>26.25</c:v>
                </c:pt>
                <c:pt idx="6">
                  <c:v>30.625</c:v>
                </c:pt>
                <c:pt idx="7">
                  <c:v>35</c:v>
                </c:pt>
                <c:pt idx="8">
                  <c:v>39.375</c:v>
                </c:pt>
                <c:pt idx="9">
                  <c:v>43.75</c:v>
                </c:pt>
              </c:numCache>
            </c:numRef>
          </c:xVal>
          <c:yVal>
            <c:numRef>
              <c:f>Sheet1!$P$49:$P$58</c:f>
              <c:numCache>
                <c:formatCode>General</c:formatCode>
                <c:ptCount val="10"/>
                <c:pt idx="0">
                  <c:v>14.725</c:v>
                </c:pt>
                <c:pt idx="1">
                  <c:v>17.356000000000005</c:v>
                </c:pt>
                <c:pt idx="2">
                  <c:v>21.228999999999989</c:v>
                </c:pt>
                <c:pt idx="3">
                  <c:v>23.429499999999972</c:v>
                </c:pt>
                <c:pt idx="4">
                  <c:v>25.952999999999989</c:v>
                </c:pt>
                <c:pt idx="5">
                  <c:v>30.37100000000002</c:v>
                </c:pt>
                <c:pt idx="6">
                  <c:v>32.472000000000001</c:v>
                </c:pt>
                <c:pt idx="7">
                  <c:v>36.565500000000043</c:v>
                </c:pt>
                <c:pt idx="8">
                  <c:v>38.791000000000011</c:v>
                </c:pt>
                <c:pt idx="9">
                  <c:v>43.073500000000003</c:v>
                </c:pt>
              </c:numCache>
            </c:numRef>
          </c:yVal>
        </c:ser>
        <c:ser>
          <c:idx val="2"/>
          <c:order val="2"/>
          <c:tx>
            <c:strRef>
              <c:f>Sheet1!$Q$48</c:f>
              <c:strCache>
                <c:ptCount val="1"/>
                <c:pt idx="0">
                  <c:v>Reduce Avg</c:v>
                </c:pt>
              </c:strCache>
            </c:strRef>
          </c:tx>
          <c:spPr>
            <a:ln w="28575">
              <a:noFill/>
            </a:ln>
          </c:spPr>
          <c:trendline>
            <c:spPr>
              <a:ln w="22225" cap="rnd" cmpd="sng" algn="ctr">
                <a:solidFill>
                  <a:srgbClr val="9BBB59"/>
                </a:solidFill>
                <a:prstDash val="solid"/>
                <a:round/>
                <a:headEnd type="none" w="med" len="med"/>
                <a:tailEnd type="none" w="med" len="med"/>
              </a:ln>
            </c:spPr>
            <c:trendlineType val="linear"/>
          </c:trendline>
          <c:xVal>
            <c:numRef>
              <c:f>Sheet1!$N$49:$N$58</c:f>
              <c:numCache>
                <c:formatCode>General</c:formatCode>
                <c:ptCount val="10"/>
                <c:pt idx="0">
                  <c:v>4.375</c:v>
                </c:pt>
                <c:pt idx="1">
                  <c:v>8.75</c:v>
                </c:pt>
                <c:pt idx="2">
                  <c:v>13.125</c:v>
                </c:pt>
                <c:pt idx="3">
                  <c:v>17.5</c:v>
                </c:pt>
                <c:pt idx="4">
                  <c:v>21.875</c:v>
                </c:pt>
                <c:pt idx="5">
                  <c:v>26.25</c:v>
                </c:pt>
                <c:pt idx="6">
                  <c:v>30.625</c:v>
                </c:pt>
                <c:pt idx="7">
                  <c:v>35</c:v>
                </c:pt>
                <c:pt idx="8">
                  <c:v>39.375</c:v>
                </c:pt>
                <c:pt idx="9">
                  <c:v>43.75</c:v>
                </c:pt>
              </c:numCache>
            </c:numRef>
          </c:xVal>
          <c:yVal>
            <c:numRef>
              <c:f>Sheet1!$Q$49:$Q$58</c:f>
              <c:numCache>
                <c:formatCode>General</c:formatCode>
                <c:ptCount val="10"/>
                <c:pt idx="0">
                  <c:v>4.0469999999999997</c:v>
                </c:pt>
                <c:pt idx="1">
                  <c:v>5.8904999999999976</c:v>
                </c:pt>
                <c:pt idx="2">
                  <c:v>7.1374999999999966</c:v>
                </c:pt>
                <c:pt idx="3">
                  <c:v>8.6260000000000012</c:v>
                </c:pt>
                <c:pt idx="4">
                  <c:v>9.5650000000000048</c:v>
                </c:pt>
                <c:pt idx="5">
                  <c:v>10.809500000000011</c:v>
                </c:pt>
                <c:pt idx="6">
                  <c:v>11.483000000000002</c:v>
                </c:pt>
                <c:pt idx="7">
                  <c:v>12.028500000000001</c:v>
                </c:pt>
                <c:pt idx="8">
                  <c:v>12.59</c:v>
                </c:pt>
                <c:pt idx="9">
                  <c:v>13.17250000000001</c:v>
                </c:pt>
              </c:numCache>
            </c:numRef>
          </c:yVal>
        </c:ser>
        <c:ser>
          <c:idx val="3"/>
          <c:order val="3"/>
          <c:tx>
            <c:strRef>
              <c:f>Sheet1!$R$48</c:f>
              <c:strCache>
                <c:ptCount val="1"/>
                <c:pt idx="0">
                  <c:v>Reduce Max</c:v>
                </c:pt>
              </c:strCache>
            </c:strRef>
          </c:tx>
          <c:spPr>
            <a:ln w="28575">
              <a:noFill/>
            </a:ln>
          </c:spPr>
          <c:trendline>
            <c:spPr>
              <a:ln w="22225" cap="rnd" cmpd="sng" algn="ctr">
                <a:solidFill>
                  <a:srgbClr val="8064A2"/>
                </a:solidFill>
                <a:prstDash val="solid"/>
                <a:round/>
                <a:headEnd type="none" w="med" len="med"/>
                <a:tailEnd type="none" w="med" len="med"/>
              </a:ln>
            </c:spPr>
            <c:trendlineType val="linear"/>
          </c:trendline>
          <c:xVal>
            <c:numRef>
              <c:f>Sheet1!$N$49:$N$58</c:f>
              <c:numCache>
                <c:formatCode>General</c:formatCode>
                <c:ptCount val="10"/>
                <c:pt idx="0">
                  <c:v>4.375</c:v>
                </c:pt>
                <c:pt idx="1">
                  <c:v>8.75</c:v>
                </c:pt>
                <c:pt idx="2">
                  <c:v>13.125</c:v>
                </c:pt>
                <c:pt idx="3">
                  <c:v>17.5</c:v>
                </c:pt>
                <c:pt idx="4">
                  <c:v>21.875</c:v>
                </c:pt>
                <c:pt idx="5">
                  <c:v>26.25</c:v>
                </c:pt>
                <c:pt idx="6">
                  <c:v>30.625</c:v>
                </c:pt>
                <c:pt idx="7">
                  <c:v>35</c:v>
                </c:pt>
                <c:pt idx="8">
                  <c:v>39.375</c:v>
                </c:pt>
                <c:pt idx="9">
                  <c:v>43.75</c:v>
                </c:pt>
              </c:numCache>
            </c:numRef>
          </c:xVal>
          <c:yVal>
            <c:numRef>
              <c:f>Sheet1!$R$49:$R$58</c:f>
              <c:numCache>
                <c:formatCode>General</c:formatCode>
                <c:ptCount val="10"/>
                <c:pt idx="0">
                  <c:v>6.1144999999999907</c:v>
                </c:pt>
                <c:pt idx="1">
                  <c:v>8.7109999999999985</c:v>
                </c:pt>
                <c:pt idx="2">
                  <c:v>11.107000000000001</c:v>
                </c:pt>
                <c:pt idx="3">
                  <c:v>12.17550000000001</c:v>
                </c:pt>
                <c:pt idx="4">
                  <c:v>13.231999999999999</c:v>
                </c:pt>
                <c:pt idx="5">
                  <c:v>16.042499999999972</c:v>
                </c:pt>
                <c:pt idx="6">
                  <c:v>14.966500000000011</c:v>
                </c:pt>
                <c:pt idx="7">
                  <c:v>14.994</c:v>
                </c:pt>
                <c:pt idx="8">
                  <c:v>15.951500000000006</c:v>
                </c:pt>
                <c:pt idx="9">
                  <c:v>15.965000000000011</c:v>
                </c:pt>
              </c:numCache>
            </c:numRef>
          </c:yVal>
        </c:ser>
        <c:axId val="60536704"/>
        <c:axId val="60760064"/>
      </c:scatterChart>
      <c:valAx>
        <c:axId val="60536704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 sz="1400"/>
                </a:pPr>
                <a:r>
                  <a:rPr lang="en-US" sz="1400"/>
                  <a:t>Size of input dataset (in GB)</a:t>
                </a:r>
              </a:p>
            </c:rich>
          </c:tx>
          <c:layout/>
        </c:title>
        <c:numFmt formatCode="General" sourceLinked="1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60760064"/>
        <c:crosses val="autoZero"/>
        <c:crossBetween val="midCat"/>
      </c:valAx>
      <c:valAx>
        <c:axId val="60760064"/>
        <c:scaling>
          <c:orientation val="minMax"/>
        </c:scaling>
        <c:axPos val="l"/>
        <c:majorGridlines/>
        <c:title>
          <c:tx>
            <c:rich>
              <a:bodyPr/>
              <a:lstStyle/>
              <a:p>
                <a:pPr>
                  <a:defRPr sz="1400"/>
                </a:pPr>
                <a:r>
                  <a:rPr lang="en-US" sz="1400"/>
                  <a:t>Duration (in seconds)</a:t>
                </a:r>
              </a:p>
            </c:rich>
          </c:tx>
          <c:layout/>
        </c:title>
        <c:numFmt formatCode="General" sourceLinked="1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60536704"/>
        <c:crosses val="autoZero"/>
        <c:crossBetween val="midCat"/>
      </c:valAx>
    </c:plotArea>
    <c:legend>
      <c:legendPos val="r"/>
      <c:layout/>
      <c:txPr>
        <a:bodyPr/>
        <a:lstStyle/>
        <a:p>
          <a:pPr>
            <a:defRPr sz="1600"/>
          </a:pPr>
          <a:endParaRPr lang="en-US"/>
        </a:p>
      </c:txPr>
    </c:legend>
    <c:plotVisOnly val="1"/>
  </c:chart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18"/>
  <c:chart>
    <c:plotArea>
      <c:layout>
        <c:manualLayout>
          <c:layoutTarget val="inner"/>
          <c:xMode val="edge"/>
          <c:yMode val="edge"/>
          <c:x val="0.15821870444983169"/>
          <c:y val="2.7588006509835859E-2"/>
          <c:w val="0.63104331734235219"/>
          <c:h val="0.84886597331679714"/>
        </c:manualLayout>
      </c:layout>
      <c:barChart>
        <c:barDir val="col"/>
        <c:grouping val="clustered"/>
        <c:ser>
          <c:idx val="0"/>
          <c:order val="0"/>
          <c:tx>
            <c:strRef>
              <c:f>Sheet1!$B$62</c:f>
              <c:strCache>
                <c:ptCount val="1"/>
                <c:pt idx="0">
                  <c:v>Predicted Min</c:v>
                </c:pt>
              </c:strCache>
            </c:strRef>
          </c:tx>
          <c:spPr>
            <a:solidFill>
              <a:srgbClr val="00B0F0"/>
            </a:solidFill>
          </c:spPr>
          <c:cat>
            <c:strRef>
              <c:f>Sheet1!$A$63:$A$66</c:f>
              <c:strCache>
                <c:ptCount val="4"/>
                <c:pt idx="0">
                  <c:v>Twitter</c:v>
                </c:pt>
                <c:pt idx="1">
                  <c:v>Sort</c:v>
                </c:pt>
                <c:pt idx="2">
                  <c:v>WikiTrends</c:v>
                </c:pt>
                <c:pt idx="3">
                  <c:v>WordCount</c:v>
                </c:pt>
              </c:strCache>
            </c:strRef>
          </c:cat>
          <c:val>
            <c:numRef>
              <c:f>Sheet1!$B$63:$B$66</c:f>
              <c:numCache>
                <c:formatCode>General</c:formatCode>
                <c:ptCount val="4"/>
                <c:pt idx="0">
                  <c:v>390</c:v>
                </c:pt>
                <c:pt idx="1">
                  <c:v>466.82400000000001</c:v>
                </c:pt>
                <c:pt idx="2">
                  <c:v>671.70300000000054</c:v>
                </c:pt>
                <c:pt idx="3">
                  <c:v>555.71900000000005</c:v>
                </c:pt>
              </c:numCache>
            </c:numRef>
          </c:val>
        </c:ser>
        <c:ser>
          <c:idx val="1"/>
          <c:order val="1"/>
          <c:tx>
            <c:strRef>
              <c:f>Sheet1!$C$62</c:f>
              <c:strCache>
                <c:ptCount val="1"/>
                <c:pt idx="0">
                  <c:v>Measured</c:v>
                </c:pt>
              </c:strCache>
            </c:strRef>
          </c:tx>
          <c:spPr>
            <a:solidFill>
              <a:schemeClr val="tx2"/>
            </a:solidFill>
          </c:spPr>
          <c:cat>
            <c:strRef>
              <c:f>Sheet1!$A$63:$A$66</c:f>
              <c:strCache>
                <c:ptCount val="4"/>
                <c:pt idx="0">
                  <c:v>Twitter</c:v>
                </c:pt>
                <c:pt idx="1">
                  <c:v>Sort</c:v>
                </c:pt>
                <c:pt idx="2">
                  <c:v>WikiTrends</c:v>
                </c:pt>
                <c:pt idx="3">
                  <c:v>WordCount</c:v>
                </c:pt>
              </c:strCache>
            </c:strRef>
          </c:cat>
          <c:val>
            <c:numRef>
              <c:f>Sheet1!$C$63:$C$66</c:f>
              <c:numCache>
                <c:formatCode>General</c:formatCode>
                <c:ptCount val="4"/>
                <c:pt idx="0">
                  <c:v>460</c:v>
                </c:pt>
                <c:pt idx="1">
                  <c:v>536</c:v>
                </c:pt>
                <c:pt idx="2">
                  <c:v>741</c:v>
                </c:pt>
                <c:pt idx="3">
                  <c:v>605</c:v>
                </c:pt>
              </c:numCache>
            </c:numRef>
          </c:val>
        </c:ser>
        <c:ser>
          <c:idx val="2"/>
          <c:order val="2"/>
          <c:tx>
            <c:strRef>
              <c:f>Sheet1!$D$62</c:f>
              <c:strCache>
                <c:ptCount val="1"/>
                <c:pt idx="0">
                  <c:v>Predicted Max</c:v>
                </c:pt>
              </c:strCache>
            </c:strRef>
          </c:tx>
          <c:spPr>
            <a:solidFill>
              <a:schemeClr val="accent3"/>
            </a:solidFill>
          </c:spPr>
          <c:cat>
            <c:strRef>
              <c:f>Sheet1!$A$63:$A$66</c:f>
              <c:strCache>
                <c:ptCount val="4"/>
                <c:pt idx="0">
                  <c:v>Twitter</c:v>
                </c:pt>
                <c:pt idx="1">
                  <c:v>Sort</c:v>
                </c:pt>
                <c:pt idx="2">
                  <c:v>WikiTrends</c:v>
                </c:pt>
                <c:pt idx="3">
                  <c:v>WordCount</c:v>
                </c:pt>
              </c:strCache>
            </c:strRef>
          </c:cat>
          <c:val>
            <c:numRef>
              <c:f>Sheet1!$D$63:$D$66</c:f>
              <c:numCache>
                <c:formatCode>General</c:formatCode>
                <c:ptCount val="4"/>
                <c:pt idx="0">
                  <c:v>578</c:v>
                </c:pt>
                <c:pt idx="1">
                  <c:v>629.49300000000005</c:v>
                </c:pt>
                <c:pt idx="2">
                  <c:v>808.56699999999887</c:v>
                </c:pt>
                <c:pt idx="3">
                  <c:v>615.46400000000006</c:v>
                </c:pt>
              </c:numCache>
            </c:numRef>
          </c:val>
        </c:ser>
        <c:axId val="60786176"/>
        <c:axId val="60787712"/>
      </c:barChart>
      <c:catAx>
        <c:axId val="60786176"/>
        <c:scaling>
          <c:orientation val="minMax"/>
        </c:scaling>
        <c:axPos val="b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60787712"/>
        <c:crosses val="autoZero"/>
        <c:auto val="1"/>
        <c:lblAlgn val="ctr"/>
        <c:lblOffset val="100"/>
      </c:catAx>
      <c:valAx>
        <c:axId val="60787712"/>
        <c:scaling>
          <c:orientation val="minMax"/>
        </c:scaling>
        <c:axPos val="l"/>
        <c:majorGridlines/>
        <c:title>
          <c:tx>
            <c:rich>
              <a:bodyPr/>
              <a:lstStyle/>
              <a:p>
                <a:pPr>
                  <a:defRPr sz="1400"/>
                </a:pPr>
                <a:r>
                  <a:rPr lang="en-US" sz="1400"/>
                  <a:t>Job completion time (in seconds)</a:t>
                </a:r>
              </a:p>
            </c:rich>
          </c:tx>
          <c:layout/>
        </c:title>
        <c:numFmt formatCode="General" sourceLinked="1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60786176"/>
        <c:crosses val="autoZero"/>
        <c:crossBetween val="between"/>
      </c:valAx>
    </c:plotArea>
    <c:legend>
      <c:legendPos val="r"/>
      <c:layout/>
      <c:txPr>
        <a:bodyPr/>
        <a:lstStyle/>
        <a:p>
          <a:pPr>
            <a:defRPr sz="1400"/>
          </a:pPr>
          <a:endParaRPr lang="en-US"/>
        </a:p>
      </c:txPr>
    </c:legend>
    <c:plotVisOnly val="1"/>
  </c:chart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plotArea>
      <c:layout/>
      <c:scatterChart>
        <c:scatterStyle val="lineMarker"/>
        <c:ser>
          <c:idx val="0"/>
          <c:order val="0"/>
          <c:tx>
            <c:strRef>
              <c:f>Sheet1!$B$1</c:f>
              <c:strCache>
                <c:ptCount val="1"/>
                <c:pt idx="0">
                  <c:v>Lower Bound</c:v>
                </c:pt>
              </c:strCache>
            </c:strRef>
          </c:tx>
          <c:spPr>
            <a:ln w="28575">
              <a:noFill/>
            </a:ln>
          </c:spPr>
          <c:marker>
            <c:symbol val="diamond"/>
            <c:size val="9"/>
            <c:spPr>
              <a:solidFill>
                <a:srgbClr val="00B0F0"/>
              </a:solidFill>
              <a:ln>
                <a:noFill/>
              </a:ln>
            </c:spPr>
          </c:marker>
          <c:xVal>
            <c:numRef>
              <c:f>Sheet1!$A$2:$A$29</c:f>
              <c:numCache>
                <c:formatCode>General</c:formatCode>
                <c:ptCount val="28"/>
                <c:pt idx="0">
                  <c:v>64</c:v>
                </c:pt>
                <c:pt idx="1">
                  <c:v>63</c:v>
                </c:pt>
                <c:pt idx="2">
                  <c:v>62</c:v>
                </c:pt>
                <c:pt idx="3">
                  <c:v>61</c:v>
                </c:pt>
                <c:pt idx="4">
                  <c:v>60</c:v>
                </c:pt>
                <c:pt idx="5">
                  <c:v>59</c:v>
                </c:pt>
                <c:pt idx="6">
                  <c:v>58</c:v>
                </c:pt>
                <c:pt idx="7">
                  <c:v>57</c:v>
                </c:pt>
                <c:pt idx="8">
                  <c:v>56</c:v>
                </c:pt>
                <c:pt idx="9">
                  <c:v>55</c:v>
                </c:pt>
                <c:pt idx="10">
                  <c:v>54</c:v>
                </c:pt>
                <c:pt idx="11">
                  <c:v>53</c:v>
                </c:pt>
                <c:pt idx="12">
                  <c:v>52</c:v>
                </c:pt>
                <c:pt idx="13">
                  <c:v>51</c:v>
                </c:pt>
                <c:pt idx="14">
                  <c:v>50</c:v>
                </c:pt>
                <c:pt idx="15">
                  <c:v>49</c:v>
                </c:pt>
                <c:pt idx="16">
                  <c:v>48</c:v>
                </c:pt>
                <c:pt idx="17">
                  <c:v>47</c:v>
                </c:pt>
                <c:pt idx="18">
                  <c:v>46</c:v>
                </c:pt>
                <c:pt idx="19">
                  <c:v>45</c:v>
                </c:pt>
                <c:pt idx="20">
                  <c:v>44</c:v>
                </c:pt>
                <c:pt idx="21">
                  <c:v>43</c:v>
                </c:pt>
                <c:pt idx="22">
                  <c:v>42</c:v>
                </c:pt>
                <c:pt idx="23">
                  <c:v>41</c:v>
                </c:pt>
                <c:pt idx="24">
                  <c:v>40</c:v>
                </c:pt>
                <c:pt idx="25">
                  <c:v>39</c:v>
                </c:pt>
                <c:pt idx="26">
                  <c:v>38</c:v>
                </c:pt>
                <c:pt idx="27">
                  <c:v>37</c:v>
                </c:pt>
              </c:numCache>
            </c:numRef>
          </c:xVal>
          <c:yVal>
            <c:numRef>
              <c:f>Sheet1!$B$2:$B$29</c:f>
              <c:numCache>
                <c:formatCode>General</c:formatCode>
                <c:ptCount val="28"/>
                <c:pt idx="0">
                  <c:v>11</c:v>
                </c:pt>
                <c:pt idx="1">
                  <c:v>11</c:v>
                </c:pt>
                <c:pt idx="2">
                  <c:v>11</c:v>
                </c:pt>
                <c:pt idx="3">
                  <c:v>11</c:v>
                </c:pt>
                <c:pt idx="4">
                  <c:v>12</c:v>
                </c:pt>
                <c:pt idx="5">
                  <c:v>12</c:v>
                </c:pt>
                <c:pt idx="6">
                  <c:v>12</c:v>
                </c:pt>
                <c:pt idx="7">
                  <c:v>12</c:v>
                </c:pt>
                <c:pt idx="8">
                  <c:v>13</c:v>
                </c:pt>
                <c:pt idx="9">
                  <c:v>13</c:v>
                </c:pt>
                <c:pt idx="10">
                  <c:v>13</c:v>
                </c:pt>
                <c:pt idx="11">
                  <c:v>14</c:v>
                </c:pt>
                <c:pt idx="12">
                  <c:v>14</c:v>
                </c:pt>
                <c:pt idx="13">
                  <c:v>15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23</c:v>
                </c:pt>
                <c:pt idx="22">
                  <c:v>25</c:v>
                </c:pt>
                <c:pt idx="23">
                  <c:v>28</c:v>
                </c:pt>
                <c:pt idx="24">
                  <c:v>32</c:v>
                </c:pt>
                <c:pt idx="25">
                  <c:v>37</c:v>
                </c:pt>
                <c:pt idx="26">
                  <c:v>44</c:v>
                </c:pt>
                <c:pt idx="27">
                  <c:v>55</c:v>
                </c:pt>
              </c:numCache>
            </c:numRef>
          </c:y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Average</c:v>
                </c:pt>
              </c:strCache>
            </c:strRef>
          </c:tx>
          <c:spPr>
            <a:ln w="28575">
              <a:noFill/>
            </a:ln>
          </c:spPr>
          <c:marker>
            <c:symbol val="square"/>
            <c:size val="8"/>
            <c:spPr>
              <a:solidFill>
                <a:schemeClr val="tx2"/>
              </a:solidFill>
              <a:ln>
                <a:noFill/>
              </a:ln>
            </c:spPr>
          </c:marker>
          <c:xVal>
            <c:numRef>
              <c:f>Sheet1!$A$2:$A$29</c:f>
              <c:numCache>
                <c:formatCode>General</c:formatCode>
                <c:ptCount val="28"/>
                <c:pt idx="0">
                  <c:v>64</c:v>
                </c:pt>
                <c:pt idx="1">
                  <c:v>63</c:v>
                </c:pt>
                <c:pt idx="2">
                  <c:v>62</c:v>
                </c:pt>
                <c:pt idx="3">
                  <c:v>61</c:v>
                </c:pt>
                <c:pt idx="4">
                  <c:v>60</c:v>
                </c:pt>
                <c:pt idx="5">
                  <c:v>59</c:v>
                </c:pt>
                <c:pt idx="6">
                  <c:v>58</c:v>
                </c:pt>
                <c:pt idx="7">
                  <c:v>57</c:v>
                </c:pt>
                <c:pt idx="8">
                  <c:v>56</c:v>
                </c:pt>
                <c:pt idx="9">
                  <c:v>55</c:v>
                </c:pt>
                <c:pt idx="10">
                  <c:v>54</c:v>
                </c:pt>
                <c:pt idx="11">
                  <c:v>53</c:v>
                </c:pt>
                <c:pt idx="12">
                  <c:v>52</c:v>
                </c:pt>
                <c:pt idx="13">
                  <c:v>51</c:v>
                </c:pt>
                <c:pt idx="14">
                  <c:v>50</c:v>
                </c:pt>
                <c:pt idx="15">
                  <c:v>49</c:v>
                </c:pt>
                <c:pt idx="16">
                  <c:v>48</c:v>
                </c:pt>
                <c:pt idx="17">
                  <c:v>47</c:v>
                </c:pt>
                <c:pt idx="18">
                  <c:v>46</c:v>
                </c:pt>
                <c:pt idx="19">
                  <c:v>45</c:v>
                </c:pt>
                <c:pt idx="20">
                  <c:v>44</c:v>
                </c:pt>
                <c:pt idx="21">
                  <c:v>43</c:v>
                </c:pt>
                <c:pt idx="22">
                  <c:v>42</c:v>
                </c:pt>
                <c:pt idx="23">
                  <c:v>41</c:v>
                </c:pt>
                <c:pt idx="24">
                  <c:v>40</c:v>
                </c:pt>
                <c:pt idx="25">
                  <c:v>39</c:v>
                </c:pt>
                <c:pt idx="26">
                  <c:v>38</c:v>
                </c:pt>
                <c:pt idx="27">
                  <c:v>37</c:v>
                </c:pt>
              </c:numCache>
            </c:numRef>
          </c:xVal>
          <c:yVal>
            <c:numRef>
              <c:f>Sheet1!$C$2:$C$29</c:f>
              <c:numCache>
                <c:formatCode>General</c:formatCode>
                <c:ptCount val="28"/>
                <c:pt idx="0">
                  <c:v>13</c:v>
                </c:pt>
                <c:pt idx="1">
                  <c:v>14</c:v>
                </c:pt>
                <c:pt idx="2">
                  <c:v>14</c:v>
                </c:pt>
                <c:pt idx="3">
                  <c:v>14</c:v>
                </c:pt>
                <c:pt idx="4">
                  <c:v>15</c:v>
                </c:pt>
                <c:pt idx="5">
                  <c:v>15</c:v>
                </c:pt>
                <c:pt idx="6">
                  <c:v>16</c:v>
                </c:pt>
                <c:pt idx="7">
                  <c:v>16</c:v>
                </c:pt>
                <c:pt idx="8">
                  <c:v>17</c:v>
                </c:pt>
                <c:pt idx="9">
                  <c:v>17</c:v>
                </c:pt>
                <c:pt idx="10">
                  <c:v>18</c:v>
                </c:pt>
                <c:pt idx="11">
                  <c:v>19</c:v>
                </c:pt>
                <c:pt idx="12">
                  <c:v>20</c:v>
                </c:pt>
                <c:pt idx="13">
                  <c:v>21</c:v>
                </c:pt>
                <c:pt idx="14">
                  <c:v>22</c:v>
                </c:pt>
                <c:pt idx="15">
                  <c:v>23</c:v>
                </c:pt>
                <c:pt idx="16">
                  <c:v>25</c:v>
                </c:pt>
                <c:pt idx="17">
                  <c:v>27</c:v>
                </c:pt>
                <c:pt idx="18">
                  <c:v>29</c:v>
                </c:pt>
                <c:pt idx="19">
                  <c:v>32</c:v>
                </c:pt>
                <c:pt idx="20">
                  <c:v>36</c:v>
                </c:pt>
                <c:pt idx="21">
                  <c:v>41</c:v>
                </c:pt>
                <c:pt idx="22">
                  <c:v>49</c:v>
                </c:pt>
                <c:pt idx="23">
                  <c:v>60</c:v>
                </c:pt>
              </c:numCache>
            </c:numRef>
          </c:y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Upper bound</c:v>
                </c:pt>
              </c:strCache>
            </c:strRef>
          </c:tx>
          <c:spPr>
            <a:ln w="28575">
              <a:noFill/>
            </a:ln>
          </c:spPr>
          <c:marker>
            <c:symbol val="triangle"/>
            <c:size val="9"/>
            <c:spPr>
              <a:solidFill>
                <a:schemeClr val="accent3"/>
              </a:solidFill>
            </c:spPr>
          </c:marker>
          <c:xVal>
            <c:numRef>
              <c:f>Sheet1!$A$2:$A$29</c:f>
              <c:numCache>
                <c:formatCode>General</c:formatCode>
                <c:ptCount val="28"/>
                <c:pt idx="0">
                  <c:v>64</c:v>
                </c:pt>
                <c:pt idx="1">
                  <c:v>63</c:v>
                </c:pt>
                <c:pt idx="2">
                  <c:v>62</c:v>
                </c:pt>
                <c:pt idx="3">
                  <c:v>61</c:v>
                </c:pt>
                <c:pt idx="4">
                  <c:v>60</c:v>
                </c:pt>
                <c:pt idx="5">
                  <c:v>59</c:v>
                </c:pt>
                <c:pt idx="6">
                  <c:v>58</c:v>
                </c:pt>
                <c:pt idx="7">
                  <c:v>57</c:v>
                </c:pt>
                <c:pt idx="8">
                  <c:v>56</c:v>
                </c:pt>
                <c:pt idx="9">
                  <c:v>55</c:v>
                </c:pt>
                <c:pt idx="10">
                  <c:v>54</c:v>
                </c:pt>
                <c:pt idx="11">
                  <c:v>53</c:v>
                </c:pt>
                <c:pt idx="12">
                  <c:v>52</c:v>
                </c:pt>
                <c:pt idx="13">
                  <c:v>51</c:v>
                </c:pt>
                <c:pt idx="14">
                  <c:v>50</c:v>
                </c:pt>
                <c:pt idx="15">
                  <c:v>49</c:v>
                </c:pt>
                <c:pt idx="16">
                  <c:v>48</c:v>
                </c:pt>
                <c:pt idx="17">
                  <c:v>47</c:v>
                </c:pt>
                <c:pt idx="18">
                  <c:v>46</c:v>
                </c:pt>
                <c:pt idx="19">
                  <c:v>45</c:v>
                </c:pt>
                <c:pt idx="20">
                  <c:v>44</c:v>
                </c:pt>
                <c:pt idx="21">
                  <c:v>43</c:v>
                </c:pt>
                <c:pt idx="22">
                  <c:v>42</c:v>
                </c:pt>
                <c:pt idx="23">
                  <c:v>41</c:v>
                </c:pt>
                <c:pt idx="24">
                  <c:v>40</c:v>
                </c:pt>
                <c:pt idx="25">
                  <c:v>39</c:v>
                </c:pt>
                <c:pt idx="26">
                  <c:v>38</c:v>
                </c:pt>
                <c:pt idx="27">
                  <c:v>37</c:v>
                </c:pt>
              </c:numCache>
            </c:numRef>
          </c:xVal>
          <c:yVal>
            <c:numRef>
              <c:f>Sheet1!$D$2:$D$29</c:f>
              <c:numCache>
                <c:formatCode>General</c:formatCode>
                <c:ptCount val="28"/>
                <c:pt idx="0">
                  <c:v>18</c:v>
                </c:pt>
                <c:pt idx="1">
                  <c:v>18</c:v>
                </c:pt>
                <c:pt idx="2">
                  <c:v>19</c:v>
                </c:pt>
                <c:pt idx="3">
                  <c:v>20</c:v>
                </c:pt>
                <c:pt idx="4">
                  <c:v>20</c:v>
                </c:pt>
                <c:pt idx="5">
                  <c:v>21</c:v>
                </c:pt>
                <c:pt idx="6">
                  <c:v>22</c:v>
                </c:pt>
                <c:pt idx="7">
                  <c:v>23</c:v>
                </c:pt>
                <c:pt idx="8">
                  <c:v>24</c:v>
                </c:pt>
                <c:pt idx="9">
                  <c:v>26</c:v>
                </c:pt>
                <c:pt idx="10">
                  <c:v>27</c:v>
                </c:pt>
                <c:pt idx="11">
                  <c:v>29</c:v>
                </c:pt>
                <c:pt idx="12">
                  <c:v>31</c:v>
                </c:pt>
                <c:pt idx="13">
                  <c:v>34</c:v>
                </c:pt>
                <c:pt idx="14">
                  <c:v>37</c:v>
                </c:pt>
                <c:pt idx="15">
                  <c:v>41</c:v>
                </c:pt>
                <c:pt idx="16">
                  <c:v>47</c:v>
                </c:pt>
                <c:pt idx="17">
                  <c:v>55</c:v>
                </c:pt>
                <c:pt idx="18">
                  <c:v>66</c:v>
                </c:pt>
              </c:numCache>
            </c:numRef>
          </c:yVal>
        </c:ser>
        <c:axId val="69222784"/>
        <c:axId val="69225088"/>
      </c:scatterChart>
      <c:valAx>
        <c:axId val="69222784"/>
        <c:scaling>
          <c:orientation val="minMax"/>
          <c:min val="30"/>
        </c:scaling>
        <c:axPos val="b"/>
        <c:title>
          <c:tx>
            <c:rich>
              <a:bodyPr/>
              <a:lstStyle/>
              <a:p>
                <a:pPr>
                  <a:defRPr sz="1200"/>
                </a:pPr>
                <a:r>
                  <a:rPr lang="en-US" sz="1200"/>
                  <a:t>Number of map slots</a:t>
                </a:r>
              </a:p>
            </c:rich>
          </c:tx>
          <c:layout/>
        </c:title>
        <c:numFmt formatCode="General" sourceLinked="1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69225088"/>
        <c:crosses val="autoZero"/>
        <c:crossBetween val="midCat"/>
      </c:valAx>
      <c:valAx>
        <c:axId val="69225088"/>
        <c:scaling>
          <c:orientation val="minMax"/>
        </c:scaling>
        <c:axPos val="l"/>
        <c:majorGridlines/>
        <c:title>
          <c:tx>
            <c:rich>
              <a:bodyPr/>
              <a:lstStyle/>
              <a:p>
                <a:pPr>
                  <a:defRPr sz="1200"/>
                </a:pPr>
                <a:r>
                  <a:rPr lang="en-US" sz="1200"/>
                  <a:t>Number of reduce slots</a:t>
                </a:r>
              </a:p>
            </c:rich>
          </c:tx>
          <c:layout/>
        </c:title>
        <c:numFmt formatCode="General" sourceLinked="1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69222784"/>
        <c:crosses val="autoZero"/>
        <c:crossBetween val="midCat"/>
      </c:valAx>
    </c:plotArea>
    <c:legend>
      <c:legendPos val="t"/>
      <c:layout/>
      <c:txPr>
        <a:bodyPr/>
        <a:lstStyle/>
        <a:p>
          <a:pPr>
            <a:defRPr sz="1400"/>
          </a:pPr>
          <a:endParaRPr lang="en-US"/>
        </a:p>
      </c:txPr>
    </c:legend>
    <c:plotVisOnly val="1"/>
  </c:chart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plotArea>
      <c:layout>
        <c:manualLayout>
          <c:layoutTarget val="inner"/>
          <c:xMode val="edge"/>
          <c:yMode val="edge"/>
          <c:x val="0.17791187865228625"/>
          <c:y val="0.22421672415843941"/>
          <c:w val="0.78721120519405452"/>
          <c:h val="0.58561793743309154"/>
        </c:manualLayout>
      </c:layout>
      <c:scatterChart>
        <c:scatterStyle val="lineMarker"/>
        <c:ser>
          <c:idx val="0"/>
          <c:order val="0"/>
          <c:tx>
            <c:strRef>
              <c:f>Sheet1!$B$32</c:f>
              <c:strCache>
                <c:ptCount val="1"/>
                <c:pt idx="0">
                  <c:v>SLO</c:v>
                </c:pt>
              </c:strCache>
            </c:strRef>
          </c:tx>
          <c:spPr>
            <a:ln w="31750" cap="rnd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c:spPr>
          <c:marker>
            <c:symbol val="none"/>
          </c:marker>
          <c:xVal>
            <c:numRef>
              <c:f>Sheet1!$A$33:$A$47</c:f>
              <c:numCache>
                <c:formatCode>General</c:formatCode>
                <c:ptCount val="15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</c:numCache>
            </c:numRef>
          </c:xVal>
          <c:yVal>
            <c:numRef>
              <c:f>Sheet1!$B$33:$B$47</c:f>
              <c:numCache>
                <c:formatCode>General</c:formatCode>
                <c:ptCount val="15"/>
                <c:pt idx="0">
                  <c:v>480</c:v>
                </c:pt>
                <c:pt idx="1">
                  <c:v>480</c:v>
                </c:pt>
                <c:pt idx="2">
                  <c:v>480</c:v>
                </c:pt>
                <c:pt idx="3">
                  <c:v>480</c:v>
                </c:pt>
                <c:pt idx="4">
                  <c:v>480</c:v>
                </c:pt>
                <c:pt idx="5">
                  <c:v>480</c:v>
                </c:pt>
                <c:pt idx="6">
                  <c:v>480</c:v>
                </c:pt>
                <c:pt idx="7">
                  <c:v>480</c:v>
                </c:pt>
                <c:pt idx="8">
                  <c:v>480</c:v>
                </c:pt>
                <c:pt idx="9">
                  <c:v>480</c:v>
                </c:pt>
                <c:pt idx="10">
                  <c:v>480</c:v>
                </c:pt>
                <c:pt idx="11">
                  <c:v>480</c:v>
                </c:pt>
                <c:pt idx="12">
                  <c:v>480</c:v>
                </c:pt>
                <c:pt idx="13">
                  <c:v>480</c:v>
                </c:pt>
                <c:pt idx="14">
                  <c:v>480</c:v>
                </c:pt>
              </c:numCache>
            </c:numRef>
          </c:yVal>
        </c:ser>
        <c:ser>
          <c:idx val="1"/>
          <c:order val="1"/>
          <c:tx>
            <c:strRef>
              <c:f>Sheet1!$C$32</c:f>
              <c:strCache>
                <c:ptCount val="1"/>
                <c:pt idx="0">
                  <c:v>Lower bound based</c:v>
                </c:pt>
              </c:strCache>
            </c:strRef>
          </c:tx>
          <c:spPr>
            <a:ln w="28575">
              <a:noFill/>
            </a:ln>
          </c:spPr>
          <c:marker>
            <c:symbol val="diamond"/>
            <c:size val="8"/>
            <c:spPr>
              <a:solidFill>
                <a:srgbClr val="00B0F0"/>
              </a:solidFill>
            </c:spPr>
          </c:marker>
          <c:xVal>
            <c:numRef>
              <c:f>Sheet1!$A$33:$A$47</c:f>
              <c:numCache>
                <c:formatCode>General</c:formatCode>
                <c:ptCount val="15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</c:numCache>
            </c:numRef>
          </c:xVal>
          <c:yVal>
            <c:numRef>
              <c:f>Sheet1!$C$33:$C$47</c:f>
              <c:numCache>
                <c:formatCode>General</c:formatCode>
                <c:ptCount val="15"/>
                <c:pt idx="0">
                  <c:v>489</c:v>
                </c:pt>
                <c:pt idx="1">
                  <c:v>506</c:v>
                </c:pt>
                <c:pt idx="2">
                  <c:v>490</c:v>
                </c:pt>
                <c:pt idx="3">
                  <c:v>489</c:v>
                </c:pt>
                <c:pt idx="4">
                  <c:v>496</c:v>
                </c:pt>
                <c:pt idx="5">
                  <c:v>515</c:v>
                </c:pt>
                <c:pt idx="6">
                  <c:v>513</c:v>
                </c:pt>
                <c:pt idx="7">
                  <c:v>511</c:v>
                </c:pt>
                <c:pt idx="8">
                  <c:v>491</c:v>
                </c:pt>
                <c:pt idx="9">
                  <c:v>487</c:v>
                </c:pt>
                <c:pt idx="10">
                  <c:v>498</c:v>
                </c:pt>
                <c:pt idx="11">
                  <c:v>505</c:v>
                </c:pt>
                <c:pt idx="12">
                  <c:v>514</c:v>
                </c:pt>
                <c:pt idx="13">
                  <c:v>509</c:v>
                </c:pt>
                <c:pt idx="14">
                  <c:v>509</c:v>
                </c:pt>
              </c:numCache>
            </c:numRef>
          </c:yVal>
        </c:ser>
        <c:ser>
          <c:idx val="2"/>
          <c:order val="2"/>
          <c:tx>
            <c:strRef>
              <c:f>Sheet1!$D$32</c:f>
              <c:strCache>
                <c:ptCount val="1"/>
                <c:pt idx="0">
                  <c:v>Average based</c:v>
                </c:pt>
              </c:strCache>
            </c:strRef>
          </c:tx>
          <c:spPr>
            <a:ln w="28575">
              <a:noFill/>
            </a:ln>
          </c:spPr>
          <c:marker>
            <c:symbol val="square"/>
            <c:size val="8"/>
            <c:spPr>
              <a:solidFill>
                <a:schemeClr val="tx2"/>
              </a:solidFill>
              <a:ln>
                <a:noFill/>
              </a:ln>
            </c:spPr>
          </c:marker>
          <c:xVal>
            <c:numRef>
              <c:f>Sheet1!$A$33:$A$47</c:f>
              <c:numCache>
                <c:formatCode>General</c:formatCode>
                <c:ptCount val="15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</c:numCache>
            </c:numRef>
          </c:xVal>
          <c:yVal>
            <c:numRef>
              <c:f>Sheet1!$D$33:$D$47</c:f>
              <c:numCache>
                <c:formatCode>General</c:formatCode>
                <c:ptCount val="15"/>
                <c:pt idx="0">
                  <c:v>450</c:v>
                </c:pt>
                <c:pt idx="1">
                  <c:v>454</c:v>
                </c:pt>
                <c:pt idx="2">
                  <c:v>455</c:v>
                </c:pt>
                <c:pt idx="3">
                  <c:v>449</c:v>
                </c:pt>
                <c:pt idx="4">
                  <c:v>467</c:v>
                </c:pt>
                <c:pt idx="5">
                  <c:v>473</c:v>
                </c:pt>
                <c:pt idx="6">
                  <c:v>469</c:v>
                </c:pt>
                <c:pt idx="7">
                  <c:v>451</c:v>
                </c:pt>
                <c:pt idx="8">
                  <c:v>449</c:v>
                </c:pt>
                <c:pt idx="9">
                  <c:v>453</c:v>
                </c:pt>
                <c:pt idx="10">
                  <c:v>471</c:v>
                </c:pt>
                <c:pt idx="11">
                  <c:v>473</c:v>
                </c:pt>
                <c:pt idx="12">
                  <c:v>450</c:v>
                </c:pt>
                <c:pt idx="13">
                  <c:v>447</c:v>
                </c:pt>
                <c:pt idx="14">
                  <c:v>473</c:v>
                </c:pt>
              </c:numCache>
            </c:numRef>
          </c:yVal>
        </c:ser>
        <c:ser>
          <c:idx val="3"/>
          <c:order val="3"/>
          <c:tx>
            <c:strRef>
              <c:f>Sheet1!$E$32</c:f>
              <c:strCache>
                <c:ptCount val="1"/>
                <c:pt idx="0">
                  <c:v>Upper bound based</c:v>
                </c:pt>
              </c:strCache>
            </c:strRef>
          </c:tx>
          <c:spPr>
            <a:ln w="34925" cap="rnd" cmpd="sng" algn="ctr">
              <a:noFill/>
              <a:prstDash val="solid"/>
              <a:round/>
              <a:headEnd type="none" w="med" len="med"/>
              <a:tailEnd type="none" w="med" len="med"/>
            </a:ln>
          </c:spPr>
          <c:marker>
            <c:symbol val="triangle"/>
            <c:size val="9"/>
            <c:spPr>
              <a:solidFill>
                <a:schemeClr val="accent3"/>
              </a:solidFill>
              <a:ln w="34925" cap="rnd" cmpd="sng" algn="ctr">
                <a:noFill/>
                <a:prstDash val="solid"/>
                <a:round/>
                <a:headEnd type="none" w="med" len="med"/>
                <a:tailEnd type="none" w="med" len="med"/>
              </a:ln>
            </c:spPr>
          </c:marker>
          <c:xVal>
            <c:numRef>
              <c:f>Sheet1!$A$33:$A$47</c:f>
              <c:numCache>
                <c:formatCode>General</c:formatCode>
                <c:ptCount val="15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</c:numCache>
            </c:numRef>
          </c:xVal>
          <c:yVal>
            <c:numRef>
              <c:f>Sheet1!$E$33:$E$47</c:f>
              <c:numCache>
                <c:formatCode>General</c:formatCode>
                <c:ptCount val="15"/>
                <c:pt idx="0">
                  <c:v>414</c:v>
                </c:pt>
                <c:pt idx="1">
                  <c:v>410</c:v>
                </c:pt>
                <c:pt idx="2">
                  <c:v>413</c:v>
                </c:pt>
                <c:pt idx="3">
                  <c:v>413</c:v>
                </c:pt>
                <c:pt idx="4">
                  <c:v>427</c:v>
                </c:pt>
                <c:pt idx="5">
                  <c:v>435</c:v>
                </c:pt>
                <c:pt idx="6">
                  <c:v>407</c:v>
                </c:pt>
                <c:pt idx="7">
                  <c:v>409</c:v>
                </c:pt>
                <c:pt idx="8">
                  <c:v>415</c:v>
                </c:pt>
                <c:pt idx="9">
                  <c:v>415</c:v>
                </c:pt>
                <c:pt idx="10">
                  <c:v>430</c:v>
                </c:pt>
                <c:pt idx="11">
                  <c:v>417</c:v>
                </c:pt>
                <c:pt idx="12">
                  <c:v>414</c:v>
                </c:pt>
                <c:pt idx="13">
                  <c:v>420</c:v>
                </c:pt>
                <c:pt idx="14">
                  <c:v>449</c:v>
                </c:pt>
              </c:numCache>
            </c:numRef>
          </c:yVal>
        </c:ser>
        <c:axId val="60564224"/>
        <c:axId val="60566144"/>
      </c:scatterChart>
      <c:valAx>
        <c:axId val="60564224"/>
        <c:scaling>
          <c:orientation val="minMax"/>
          <c:max val="16"/>
        </c:scaling>
        <c:axPos val="b"/>
        <c:title>
          <c:tx>
            <c:rich>
              <a:bodyPr/>
              <a:lstStyle/>
              <a:p>
                <a:pPr>
                  <a:defRPr sz="1200"/>
                </a:pPr>
                <a:r>
                  <a:rPr lang="en-US" sz="1200"/>
                  <a:t>Different Executions</a:t>
                </a:r>
              </a:p>
            </c:rich>
          </c:tx>
          <c:layout/>
        </c:title>
        <c:numFmt formatCode="General" sourceLinked="1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60566144"/>
        <c:crosses val="autoZero"/>
        <c:crossBetween val="midCat"/>
        <c:majorUnit val="2"/>
      </c:valAx>
      <c:valAx>
        <c:axId val="60566144"/>
        <c:scaling>
          <c:orientation val="minMax"/>
          <c:min val="0"/>
        </c:scaling>
        <c:axPos val="l"/>
        <c:majorGridlines/>
        <c:title>
          <c:tx>
            <c:rich>
              <a:bodyPr/>
              <a:lstStyle/>
              <a:p>
                <a:pPr>
                  <a:defRPr sz="1200"/>
                </a:pPr>
                <a:r>
                  <a:rPr lang="en-US" sz="1200"/>
                  <a:t>Job completion time (in seconds)</a:t>
                </a:r>
              </a:p>
            </c:rich>
          </c:tx>
          <c:layout>
            <c:manualLayout>
              <c:xMode val="edge"/>
              <c:yMode val="edge"/>
              <c:x val="3.1925430239164207E-2"/>
              <c:y val="0.16170207685898791"/>
            </c:manualLayout>
          </c:layout>
        </c:title>
        <c:numFmt formatCode="General" sourceLinked="1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60564224"/>
        <c:crosses val="autoZero"/>
        <c:crossBetween val="midCat"/>
      </c:valAx>
    </c:plotArea>
    <c:legend>
      <c:legendPos val="t"/>
      <c:layout/>
      <c:txPr>
        <a:bodyPr/>
        <a:lstStyle/>
        <a:p>
          <a:pPr>
            <a:defRPr sz="1400"/>
          </a:pPr>
          <a:endParaRPr lang="en-US"/>
        </a:p>
      </c:txPr>
    </c:legend>
    <c:plotVisOnly val="1"/>
  </c:chart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title>
      <c:tx>
        <c:rich>
          <a:bodyPr/>
          <a:lstStyle/>
          <a:p>
            <a:pPr>
              <a:defRPr sz="2000"/>
            </a:pPr>
            <a:r>
              <a:rPr lang="en-US" sz="2000"/>
              <a:t>Replenishable Resources</a:t>
            </a:r>
          </a:p>
        </c:rich>
      </c:tx>
      <c:layout>
        <c:manualLayout>
          <c:xMode val="edge"/>
          <c:yMode val="edge"/>
          <c:x val="0.27051990376203022"/>
          <c:y val="1.3888888888888914E-2"/>
        </c:manualLayout>
      </c:layout>
    </c:title>
    <c:plotArea>
      <c:layout/>
      <c:scatterChart>
        <c:scatterStyle val="lineMarker"/>
        <c:ser>
          <c:idx val="2"/>
          <c:order val="2"/>
          <c:tx>
            <c:strRef>
              <c:f>'rep.csv'!$D$1</c:f>
              <c:strCache>
                <c:ptCount val="1"/>
                <c:pt idx="0">
                  <c:v>Lower Bound</c:v>
                </c:pt>
              </c:strCache>
            </c:strRef>
          </c:tx>
          <c:spPr>
            <a:ln w="28575">
              <a:noFill/>
            </a:ln>
          </c:spPr>
          <c:marker>
            <c:spPr>
              <a:solidFill>
                <a:srgbClr val="800000"/>
              </a:solidFill>
              <a:ln>
                <a:noFill/>
              </a:ln>
            </c:spPr>
          </c:marker>
          <c:xVal>
            <c:numRef>
              <c:f>'rep.csv'!$A$2:$A$31</c:f>
              <c:numCache>
                <c:formatCode>General</c:formatCode>
                <c:ptCount val="30"/>
                <c:pt idx="0">
                  <c:v>50</c:v>
                </c:pt>
                <c:pt idx="1">
                  <c:v>100</c:v>
                </c:pt>
                <c:pt idx="2">
                  <c:v>150</c:v>
                </c:pt>
                <c:pt idx="3">
                  <c:v>200</c:v>
                </c:pt>
                <c:pt idx="4">
                  <c:v>250</c:v>
                </c:pt>
                <c:pt idx="5">
                  <c:v>300</c:v>
                </c:pt>
                <c:pt idx="6">
                  <c:v>350</c:v>
                </c:pt>
                <c:pt idx="7">
                  <c:v>400</c:v>
                </c:pt>
                <c:pt idx="8">
                  <c:v>450</c:v>
                </c:pt>
                <c:pt idx="9">
                  <c:v>500</c:v>
                </c:pt>
                <c:pt idx="10">
                  <c:v>550</c:v>
                </c:pt>
                <c:pt idx="11">
                  <c:v>600</c:v>
                </c:pt>
                <c:pt idx="12">
                  <c:v>650</c:v>
                </c:pt>
                <c:pt idx="13">
                  <c:v>700</c:v>
                </c:pt>
                <c:pt idx="14">
                  <c:v>750</c:v>
                </c:pt>
                <c:pt idx="15">
                  <c:v>800</c:v>
                </c:pt>
                <c:pt idx="16">
                  <c:v>850</c:v>
                </c:pt>
                <c:pt idx="17">
                  <c:v>900</c:v>
                </c:pt>
                <c:pt idx="18">
                  <c:v>950</c:v>
                </c:pt>
                <c:pt idx="19">
                  <c:v>1000</c:v>
                </c:pt>
                <c:pt idx="20">
                  <c:v>1050</c:v>
                </c:pt>
                <c:pt idx="21">
                  <c:v>1100</c:v>
                </c:pt>
                <c:pt idx="22">
                  <c:v>1150</c:v>
                </c:pt>
                <c:pt idx="23">
                  <c:v>1200</c:v>
                </c:pt>
                <c:pt idx="24">
                  <c:v>1250</c:v>
                </c:pt>
                <c:pt idx="25">
                  <c:v>1300</c:v>
                </c:pt>
                <c:pt idx="26">
                  <c:v>1350</c:v>
                </c:pt>
                <c:pt idx="27">
                  <c:v>1400</c:v>
                </c:pt>
                <c:pt idx="28">
                  <c:v>1450</c:v>
                </c:pt>
                <c:pt idx="29">
                  <c:v>1500</c:v>
                </c:pt>
              </c:numCache>
            </c:numRef>
          </c:xVal>
          <c:yVal>
            <c:numRef>
              <c:f>'rep.csv'!$D$2:$D$31</c:f>
              <c:numCache>
                <c:formatCode>General</c:formatCode>
                <c:ptCount val="30"/>
                <c:pt idx="0">
                  <c:v>1334.9929999999999</c:v>
                </c:pt>
                <c:pt idx="1">
                  <c:v>1338.752</c:v>
                </c:pt>
                <c:pt idx="2">
                  <c:v>1339.085</c:v>
                </c:pt>
                <c:pt idx="3">
                  <c:v>1341.1309999999999</c:v>
                </c:pt>
                <c:pt idx="4">
                  <c:v>1341.4639999999999</c:v>
                </c:pt>
                <c:pt idx="5">
                  <c:v>1341.797</c:v>
                </c:pt>
                <c:pt idx="6">
                  <c:v>1342.1299999999999</c:v>
                </c:pt>
                <c:pt idx="7">
                  <c:v>1344.1759999999999</c:v>
                </c:pt>
                <c:pt idx="8">
                  <c:v>1344.509</c:v>
                </c:pt>
                <c:pt idx="9">
                  <c:v>1346.5550000000001</c:v>
                </c:pt>
                <c:pt idx="10">
                  <c:v>1345.175</c:v>
                </c:pt>
                <c:pt idx="11">
                  <c:v>1347.221</c:v>
                </c:pt>
                <c:pt idx="12">
                  <c:v>1347.5539999999999</c:v>
                </c:pt>
                <c:pt idx="13">
                  <c:v>1349.6</c:v>
                </c:pt>
                <c:pt idx="14">
                  <c:v>1349.933</c:v>
                </c:pt>
                <c:pt idx="15">
                  <c:v>1350.2660000000001</c:v>
                </c:pt>
                <c:pt idx="16">
                  <c:v>1350.5989999999999</c:v>
                </c:pt>
                <c:pt idx="17">
                  <c:v>1352.645</c:v>
                </c:pt>
                <c:pt idx="18">
                  <c:v>1352.9780000000001</c:v>
                </c:pt>
                <c:pt idx="19">
                  <c:v>1355.0239999999999</c:v>
                </c:pt>
                <c:pt idx="20">
                  <c:v>1353.645</c:v>
                </c:pt>
                <c:pt idx="21">
                  <c:v>1355.6899999999998</c:v>
                </c:pt>
                <c:pt idx="22">
                  <c:v>1356.0239999999999</c:v>
                </c:pt>
                <c:pt idx="23">
                  <c:v>1358.069</c:v>
                </c:pt>
                <c:pt idx="24">
                  <c:v>1397.7939999999999</c:v>
                </c:pt>
                <c:pt idx="25">
                  <c:v>1447.7939999999999</c:v>
                </c:pt>
                <c:pt idx="26">
                  <c:v>1469.2150000000001</c:v>
                </c:pt>
                <c:pt idx="27">
                  <c:v>1519.2150000000001</c:v>
                </c:pt>
                <c:pt idx="28">
                  <c:v>1569.2150000000001</c:v>
                </c:pt>
                <c:pt idx="29">
                  <c:v>1619.2150000000001</c:v>
                </c:pt>
              </c:numCache>
            </c:numRef>
          </c:yVal>
        </c:ser>
        <c:ser>
          <c:idx val="3"/>
          <c:order val="3"/>
          <c:tx>
            <c:strRef>
              <c:f>'rep.csv'!$E$1</c:f>
              <c:strCache>
                <c:ptCount val="1"/>
                <c:pt idx="0">
                  <c:v>Measured</c:v>
                </c:pt>
              </c:strCache>
            </c:strRef>
          </c:tx>
          <c:spPr>
            <a:ln w="28575">
              <a:noFill/>
            </a:ln>
          </c:spPr>
          <c:marker>
            <c:spPr>
              <a:solidFill>
                <a:schemeClr val="tx2"/>
              </a:solidFill>
              <a:ln>
                <a:noFill/>
              </a:ln>
            </c:spPr>
          </c:marker>
          <c:xVal>
            <c:numRef>
              <c:f>'rep.csv'!$A$2:$A$31</c:f>
              <c:numCache>
                <c:formatCode>General</c:formatCode>
                <c:ptCount val="30"/>
                <c:pt idx="0">
                  <c:v>50</c:v>
                </c:pt>
                <c:pt idx="1">
                  <c:v>100</c:v>
                </c:pt>
                <c:pt idx="2">
                  <c:v>150</c:v>
                </c:pt>
                <c:pt idx="3">
                  <c:v>200</c:v>
                </c:pt>
                <c:pt idx="4">
                  <c:v>250</c:v>
                </c:pt>
                <c:pt idx="5">
                  <c:v>300</c:v>
                </c:pt>
                <c:pt idx="6">
                  <c:v>350</c:v>
                </c:pt>
                <c:pt idx="7">
                  <c:v>400</c:v>
                </c:pt>
                <c:pt idx="8">
                  <c:v>450</c:v>
                </c:pt>
                <c:pt idx="9">
                  <c:v>500</c:v>
                </c:pt>
                <c:pt idx="10">
                  <c:v>550</c:v>
                </c:pt>
                <c:pt idx="11">
                  <c:v>600</c:v>
                </c:pt>
                <c:pt idx="12">
                  <c:v>650</c:v>
                </c:pt>
                <c:pt idx="13">
                  <c:v>700</c:v>
                </c:pt>
                <c:pt idx="14">
                  <c:v>750</c:v>
                </c:pt>
                <c:pt idx="15">
                  <c:v>800</c:v>
                </c:pt>
                <c:pt idx="16">
                  <c:v>850</c:v>
                </c:pt>
                <c:pt idx="17">
                  <c:v>900</c:v>
                </c:pt>
                <c:pt idx="18">
                  <c:v>950</c:v>
                </c:pt>
                <c:pt idx="19">
                  <c:v>1000</c:v>
                </c:pt>
                <c:pt idx="20">
                  <c:v>1050</c:v>
                </c:pt>
                <c:pt idx="21">
                  <c:v>1100</c:v>
                </c:pt>
                <c:pt idx="22">
                  <c:v>1150</c:v>
                </c:pt>
                <c:pt idx="23">
                  <c:v>1200</c:v>
                </c:pt>
                <c:pt idx="24">
                  <c:v>1250</c:v>
                </c:pt>
                <c:pt idx="25">
                  <c:v>1300</c:v>
                </c:pt>
                <c:pt idx="26">
                  <c:v>1350</c:v>
                </c:pt>
                <c:pt idx="27">
                  <c:v>1400</c:v>
                </c:pt>
                <c:pt idx="28">
                  <c:v>1450</c:v>
                </c:pt>
                <c:pt idx="29">
                  <c:v>1500</c:v>
                </c:pt>
              </c:numCache>
            </c:numRef>
          </c:xVal>
          <c:yVal>
            <c:numRef>
              <c:f>'rep.csv'!$E$2:$E$31</c:f>
              <c:numCache>
                <c:formatCode>General</c:formatCode>
                <c:ptCount val="30"/>
                <c:pt idx="0">
                  <c:v>1402.1712749999992</c:v>
                </c:pt>
                <c:pt idx="1">
                  <c:v>1405.9297250000009</c:v>
                </c:pt>
                <c:pt idx="2">
                  <c:v>1406.2628750000001</c:v>
                </c:pt>
                <c:pt idx="3">
                  <c:v>1408.3086750000009</c:v>
                </c:pt>
                <c:pt idx="4">
                  <c:v>1408.6418249999992</c:v>
                </c:pt>
                <c:pt idx="5">
                  <c:v>1408.9749750000001</c:v>
                </c:pt>
                <c:pt idx="6">
                  <c:v>1409.308125</c:v>
                </c:pt>
                <c:pt idx="7">
                  <c:v>1411.3539249999992</c:v>
                </c:pt>
                <c:pt idx="8">
                  <c:v>1411.687075</c:v>
                </c:pt>
                <c:pt idx="9">
                  <c:v>1413.7328750000001</c:v>
                </c:pt>
                <c:pt idx="10">
                  <c:v>1412.3533749999992</c:v>
                </c:pt>
                <c:pt idx="11">
                  <c:v>1414.399175</c:v>
                </c:pt>
                <c:pt idx="12">
                  <c:v>1414.7323249999993</c:v>
                </c:pt>
                <c:pt idx="13">
                  <c:v>1416.778125</c:v>
                </c:pt>
                <c:pt idx="14">
                  <c:v>1417.111275</c:v>
                </c:pt>
                <c:pt idx="15">
                  <c:v>1417.4444249999992</c:v>
                </c:pt>
                <c:pt idx="16">
                  <c:v>1417.7775750000012</c:v>
                </c:pt>
                <c:pt idx="17">
                  <c:v>1419.8233749999993</c:v>
                </c:pt>
                <c:pt idx="18">
                  <c:v>1420.1565250000001</c:v>
                </c:pt>
                <c:pt idx="19">
                  <c:v>1422.202325</c:v>
                </c:pt>
                <c:pt idx="20">
                  <c:v>1420.822825</c:v>
                </c:pt>
                <c:pt idx="21">
                  <c:v>1422.8686250000001</c:v>
                </c:pt>
                <c:pt idx="22">
                  <c:v>1423.2017750000009</c:v>
                </c:pt>
                <c:pt idx="23">
                  <c:v>1425.2475750000012</c:v>
                </c:pt>
                <c:pt idx="24">
                  <c:v>1464.4393650000009</c:v>
                </c:pt>
                <c:pt idx="25">
                  <c:v>1525.8358750000009</c:v>
                </c:pt>
                <c:pt idx="26">
                  <c:v>1532.9673750000009</c:v>
                </c:pt>
                <c:pt idx="27">
                  <c:v>1597.2568750000009</c:v>
                </c:pt>
                <c:pt idx="28">
                  <c:v>1647.2568750000009</c:v>
                </c:pt>
                <c:pt idx="29">
                  <c:v>1697.2568750000009</c:v>
                </c:pt>
              </c:numCache>
            </c:numRef>
          </c:yVal>
        </c:ser>
        <c:ser>
          <c:idx val="4"/>
          <c:order val="4"/>
          <c:tx>
            <c:strRef>
              <c:f>'rep.csv'!$F$1</c:f>
              <c:strCache>
                <c:ptCount val="1"/>
                <c:pt idx="0">
                  <c:v>Upper Bound</c:v>
                </c:pt>
              </c:strCache>
            </c:strRef>
          </c:tx>
          <c:spPr>
            <a:ln w="28575">
              <a:noFill/>
            </a:ln>
          </c:spPr>
          <c:marker>
            <c:spPr>
              <a:solidFill>
                <a:schemeClr val="accent3">
                  <a:lumMod val="50000"/>
                </a:schemeClr>
              </a:solidFill>
              <a:ln>
                <a:noFill/>
              </a:ln>
            </c:spPr>
          </c:marker>
          <c:xVal>
            <c:numRef>
              <c:f>'rep.csv'!$A$2:$A$31</c:f>
              <c:numCache>
                <c:formatCode>General</c:formatCode>
                <c:ptCount val="30"/>
                <c:pt idx="0">
                  <c:v>50</c:v>
                </c:pt>
                <c:pt idx="1">
                  <c:v>100</c:v>
                </c:pt>
                <c:pt idx="2">
                  <c:v>150</c:v>
                </c:pt>
                <c:pt idx="3">
                  <c:v>200</c:v>
                </c:pt>
                <c:pt idx="4">
                  <c:v>250</c:v>
                </c:pt>
                <c:pt idx="5">
                  <c:v>300</c:v>
                </c:pt>
                <c:pt idx="6">
                  <c:v>350</c:v>
                </c:pt>
                <c:pt idx="7">
                  <c:v>400</c:v>
                </c:pt>
                <c:pt idx="8">
                  <c:v>450</c:v>
                </c:pt>
                <c:pt idx="9">
                  <c:v>500</c:v>
                </c:pt>
                <c:pt idx="10">
                  <c:v>550</c:v>
                </c:pt>
                <c:pt idx="11">
                  <c:v>600</c:v>
                </c:pt>
                <c:pt idx="12">
                  <c:v>650</c:v>
                </c:pt>
                <c:pt idx="13">
                  <c:v>700</c:v>
                </c:pt>
                <c:pt idx="14">
                  <c:v>750</c:v>
                </c:pt>
                <c:pt idx="15">
                  <c:v>800</c:v>
                </c:pt>
                <c:pt idx="16">
                  <c:v>850</c:v>
                </c:pt>
                <c:pt idx="17">
                  <c:v>900</c:v>
                </c:pt>
                <c:pt idx="18">
                  <c:v>950</c:v>
                </c:pt>
                <c:pt idx="19">
                  <c:v>1000</c:v>
                </c:pt>
                <c:pt idx="20">
                  <c:v>1050</c:v>
                </c:pt>
                <c:pt idx="21">
                  <c:v>1100</c:v>
                </c:pt>
                <c:pt idx="22">
                  <c:v>1150</c:v>
                </c:pt>
                <c:pt idx="23">
                  <c:v>1200</c:v>
                </c:pt>
                <c:pt idx="24">
                  <c:v>1250</c:v>
                </c:pt>
                <c:pt idx="25">
                  <c:v>1300</c:v>
                </c:pt>
                <c:pt idx="26">
                  <c:v>1350</c:v>
                </c:pt>
                <c:pt idx="27">
                  <c:v>1400</c:v>
                </c:pt>
                <c:pt idx="28">
                  <c:v>1450</c:v>
                </c:pt>
                <c:pt idx="29">
                  <c:v>1500</c:v>
                </c:pt>
              </c:numCache>
            </c:numRef>
          </c:xVal>
          <c:yVal>
            <c:numRef>
              <c:f>'rep.csv'!$F$2:$F$31</c:f>
              <c:numCache>
                <c:formatCode>General</c:formatCode>
                <c:ptCount val="30"/>
                <c:pt idx="0">
                  <c:v>1469.3489999999999</c:v>
                </c:pt>
                <c:pt idx="1">
                  <c:v>1473.1079999999999</c:v>
                </c:pt>
                <c:pt idx="2">
                  <c:v>1473.441</c:v>
                </c:pt>
                <c:pt idx="3">
                  <c:v>1475.4870000000001</c:v>
                </c:pt>
                <c:pt idx="4">
                  <c:v>1475.82</c:v>
                </c:pt>
                <c:pt idx="5">
                  <c:v>1476.1529999999998</c:v>
                </c:pt>
                <c:pt idx="6">
                  <c:v>1476.4860000000001</c:v>
                </c:pt>
                <c:pt idx="7">
                  <c:v>1478.5319999999999</c:v>
                </c:pt>
                <c:pt idx="8">
                  <c:v>1478.865</c:v>
                </c:pt>
                <c:pt idx="9">
                  <c:v>1480.9110000000001</c:v>
                </c:pt>
                <c:pt idx="10">
                  <c:v>1479.5319999999999</c:v>
                </c:pt>
                <c:pt idx="11">
                  <c:v>1481.577</c:v>
                </c:pt>
                <c:pt idx="12">
                  <c:v>1481.9110000000001</c:v>
                </c:pt>
                <c:pt idx="13">
                  <c:v>1483.9560000000001</c:v>
                </c:pt>
                <c:pt idx="14">
                  <c:v>1484.289</c:v>
                </c:pt>
                <c:pt idx="15">
                  <c:v>1484.6229999999998</c:v>
                </c:pt>
                <c:pt idx="16">
                  <c:v>1484.9560000000001</c:v>
                </c:pt>
                <c:pt idx="17">
                  <c:v>1487.002</c:v>
                </c:pt>
                <c:pt idx="18">
                  <c:v>1487.335</c:v>
                </c:pt>
                <c:pt idx="19">
                  <c:v>1489.3809999999999</c:v>
                </c:pt>
                <c:pt idx="20">
                  <c:v>1488.001</c:v>
                </c:pt>
                <c:pt idx="21">
                  <c:v>1490.047</c:v>
                </c:pt>
                <c:pt idx="22">
                  <c:v>1490.3799999999999</c:v>
                </c:pt>
                <c:pt idx="23">
                  <c:v>1492.4260000000008</c:v>
                </c:pt>
                <c:pt idx="24">
                  <c:v>1531.085</c:v>
                </c:pt>
                <c:pt idx="25">
                  <c:v>1603.8779999999999</c:v>
                </c:pt>
                <c:pt idx="26">
                  <c:v>1596.72</c:v>
                </c:pt>
                <c:pt idx="27">
                  <c:v>1675.299</c:v>
                </c:pt>
                <c:pt idx="28">
                  <c:v>1725.299</c:v>
                </c:pt>
                <c:pt idx="29">
                  <c:v>1775.299</c:v>
                </c:pt>
              </c:numCache>
            </c:numRef>
          </c:yVal>
        </c:ser>
        <c:axId val="69274240"/>
        <c:axId val="69305088"/>
      </c:scatterChart>
      <c:scatterChart>
        <c:scatterStyle val="smoothMarker"/>
        <c:ser>
          <c:idx val="0"/>
          <c:order val="0"/>
          <c:tx>
            <c:strRef>
              <c:f>'rep.csv'!$B$1</c:f>
              <c:strCache>
                <c:ptCount val="1"/>
                <c:pt idx="0">
                  <c:v>Lower Bound w/o failures</c:v>
                </c:pt>
              </c:strCache>
            </c:strRef>
          </c:tx>
          <c:spPr>
            <a:ln w="38100" cap="rnd" cmpd="sng" algn="ctr">
              <a:solidFill>
                <a:srgbClr val="800000"/>
              </a:solidFill>
              <a:prstDash val="solid"/>
              <a:round/>
              <a:headEnd type="none" w="med" len="med"/>
              <a:tailEnd type="none" w="med" len="med"/>
            </a:ln>
          </c:spPr>
          <c:marker>
            <c:symbol val="none"/>
          </c:marker>
          <c:xVal>
            <c:numRef>
              <c:f>'rep.csv'!$A$2:$A$31</c:f>
              <c:numCache>
                <c:formatCode>General</c:formatCode>
                <c:ptCount val="30"/>
                <c:pt idx="0">
                  <c:v>50</c:v>
                </c:pt>
                <c:pt idx="1">
                  <c:v>100</c:v>
                </c:pt>
                <c:pt idx="2">
                  <c:v>150</c:v>
                </c:pt>
                <c:pt idx="3">
                  <c:v>200</c:v>
                </c:pt>
                <c:pt idx="4">
                  <c:v>250</c:v>
                </c:pt>
                <c:pt idx="5">
                  <c:v>300</c:v>
                </c:pt>
                <c:pt idx="6">
                  <c:v>350</c:v>
                </c:pt>
                <c:pt idx="7">
                  <c:v>400</c:v>
                </c:pt>
                <c:pt idx="8">
                  <c:v>450</c:v>
                </c:pt>
                <c:pt idx="9">
                  <c:v>500</c:v>
                </c:pt>
                <c:pt idx="10">
                  <c:v>550</c:v>
                </c:pt>
                <c:pt idx="11">
                  <c:v>600</c:v>
                </c:pt>
                <c:pt idx="12">
                  <c:v>650</c:v>
                </c:pt>
                <c:pt idx="13">
                  <c:v>700</c:v>
                </c:pt>
                <c:pt idx="14">
                  <c:v>750</c:v>
                </c:pt>
                <c:pt idx="15">
                  <c:v>800</c:v>
                </c:pt>
                <c:pt idx="16">
                  <c:v>850</c:v>
                </c:pt>
                <c:pt idx="17">
                  <c:v>900</c:v>
                </c:pt>
                <c:pt idx="18">
                  <c:v>950</c:v>
                </c:pt>
                <c:pt idx="19">
                  <c:v>1000</c:v>
                </c:pt>
                <c:pt idx="20">
                  <c:v>1050</c:v>
                </c:pt>
                <c:pt idx="21">
                  <c:v>1100</c:v>
                </c:pt>
                <c:pt idx="22">
                  <c:v>1150</c:v>
                </c:pt>
                <c:pt idx="23">
                  <c:v>1200</c:v>
                </c:pt>
                <c:pt idx="24">
                  <c:v>1250</c:v>
                </c:pt>
                <c:pt idx="25">
                  <c:v>1300</c:v>
                </c:pt>
                <c:pt idx="26">
                  <c:v>1350</c:v>
                </c:pt>
                <c:pt idx="27">
                  <c:v>1400</c:v>
                </c:pt>
                <c:pt idx="28">
                  <c:v>1450</c:v>
                </c:pt>
                <c:pt idx="29">
                  <c:v>1500</c:v>
                </c:pt>
              </c:numCache>
            </c:numRef>
          </c:xVal>
          <c:yVal>
            <c:numRef>
              <c:f>'rep.csv'!$B$2:$B$31</c:f>
              <c:numCache>
                <c:formatCode>General</c:formatCode>
                <c:ptCount val="30"/>
                <c:pt idx="0">
                  <c:v>1276</c:v>
                </c:pt>
                <c:pt idx="1">
                  <c:v>1276</c:v>
                </c:pt>
                <c:pt idx="2">
                  <c:v>1276</c:v>
                </c:pt>
                <c:pt idx="3">
                  <c:v>1276</c:v>
                </c:pt>
                <c:pt idx="4">
                  <c:v>1276</c:v>
                </c:pt>
                <c:pt idx="5">
                  <c:v>1276</c:v>
                </c:pt>
                <c:pt idx="6">
                  <c:v>1276</c:v>
                </c:pt>
                <c:pt idx="7">
                  <c:v>1276</c:v>
                </c:pt>
                <c:pt idx="8">
                  <c:v>1276</c:v>
                </c:pt>
                <c:pt idx="9">
                  <c:v>1276</c:v>
                </c:pt>
                <c:pt idx="10">
                  <c:v>1276</c:v>
                </c:pt>
                <c:pt idx="11">
                  <c:v>1276</c:v>
                </c:pt>
                <c:pt idx="12">
                  <c:v>1276</c:v>
                </c:pt>
                <c:pt idx="13">
                  <c:v>1276</c:v>
                </c:pt>
                <c:pt idx="14">
                  <c:v>1276</c:v>
                </c:pt>
                <c:pt idx="15">
                  <c:v>1276</c:v>
                </c:pt>
                <c:pt idx="16">
                  <c:v>1276</c:v>
                </c:pt>
                <c:pt idx="17">
                  <c:v>1276</c:v>
                </c:pt>
                <c:pt idx="18">
                  <c:v>1276</c:v>
                </c:pt>
                <c:pt idx="19">
                  <c:v>1276</c:v>
                </c:pt>
                <c:pt idx="20">
                  <c:v>1276</c:v>
                </c:pt>
                <c:pt idx="21">
                  <c:v>1276</c:v>
                </c:pt>
                <c:pt idx="22">
                  <c:v>1276</c:v>
                </c:pt>
                <c:pt idx="23">
                  <c:v>1276</c:v>
                </c:pt>
                <c:pt idx="24">
                  <c:v>1276</c:v>
                </c:pt>
                <c:pt idx="25">
                  <c:v>1276</c:v>
                </c:pt>
                <c:pt idx="26">
                  <c:v>1276</c:v>
                </c:pt>
                <c:pt idx="27">
                  <c:v>1276</c:v>
                </c:pt>
                <c:pt idx="28">
                  <c:v>1276</c:v>
                </c:pt>
                <c:pt idx="29">
                  <c:v>1276</c:v>
                </c:pt>
              </c:numCache>
            </c:numRef>
          </c:yVal>
          <c:smooth val="1"/>
        </c:ser>
        <c:ser>
          <c:idx val="1"/>
          <c:order val="1"/>
          <c:tx>
            <c:strRef>
              <c:f>'rep.csv'!$C$1</c:f>
              <c:strCache>
                <c:ptCount val="1"/>
                <c:pt idx="0">
                  <c:v>Upper Bound w/o failures</c:v>
                </c:pt>
              </c:strCache>
            </c:strRef>
          </c:tx>
          <c:spPr>
            <a:ln w="38100" cap="rnd" cmpd="sng" algn="ctr">
              <a:solidFill>
                <a:srgbClr val="9BBB59">
                  <a:lumMod val="50000"/>
                </a:srgbClr>
              </a:solidFill>
              <a:prstDash val="solid"/>
              <a:round/>
              <a:headEnd type="none" w="med" len="med"/>
              <a:tailEnd type="none" w="med" len="med"/>
            </a:ln>
          </c:spPr>
          <c:marker>
            <c:symbol val="none"/>
          </c:marker>
          <c:xVal>
            <c:numRef>
              <c:f>'rep.csv'!$A$2:$A$31</c:f>
              <c:numCache>
                <c:formatCode>General</c:formatCode>
                <c:ptCount val="30"/>
                <c:pt idx="0">
                  <c:v>50</c:v>
                </c:pt>
                <c:pt idx="1">
                  <c:v>100</c:v>
                </c:pt>
                <c:pt idx="2">
                  <c:v>150</c:v>
                </c:pt>
                <c:pt idx="3">
                  <c:v>200</c:v>
                </c:pt>
                <c:pt idx="4">
                  <c:v>250</c:v>
                </c:pt>
                <c:pt idx="5">
                  <c:v>300</c:v>
                </c:pt>
                <c:pt idx="6">
                  <c:v>350</c:v>
                </c:pt>
                <c:pt idx="7">
                  <c:v>400</c:v>
                </c:pt>
                <c:pt idx="8">
                  <c:v>450</c:v>
                </c:pt>
                <c:pt idx="9">
                  <c:v>500</c:v>
                </c:pt>
                <c:pt idx="10">
                  <c:v>550</c:v>
                </c:pt>
                <c:pt idx="11">
                  <c:v>600</c:v>
                </c:pt>
                <c:pt idx="12">
                  <c:v>650</c:v>
                </c:pt>
                <c:pt idx="13">
                  <c:v>700</c:v>
                </c:pt>
                <c:pt idx="14">
                  <c:v>750</c:v>
                </c:pt>
                <c:pt idx="15">
                  <c:v>800</c:v>
                </c:pt>
                <c:pt idx="16">
                  <c:v>850</c:v>
                </c:pt>
                <c:pt idx="17">
                  <c:v>900</c:v>
                </c:pt>
                <c:pt idx="18">
                  <c:v>950</c:v>
                </c:pt>
                <c:pt idx="19">
                  <c:v>1000</c:v>
                </c:pt>
                <c:pt idx="20">
                  <c:v>1050</c:v>
                </c:pt>
                <c:pt idx="21">
                  <c:v>1100</c:v>
                </c:pt>
                <c:pt idx="22">
                  <c:v>1150</c:v>
                </c:pt>
                <c:pt idx="23">
                  <c:v>1200</c:v>
                </c:pt>
                <c:pt idx="24">
                  <c:v>1250</c:v>
                </c:pt>
                <c:pt idx="25">
                  <c:v>1300</c:v>
                </c:pt>
                <c:pt idx="26">
                  <c:v>1350</c:v>
                </c:pt>
                <c:pt idx="27">
                  <c:v>1400</c:v>
                </c:pt>
                <c:pt idx="28">
                  <c:v>1450</c:v>
                </c:pt>
                <c:pt idx="29">
                  <c:v>1500</c:v>
                </c:pt>
              </c:numCache>
            </c:numRef>
          </c:xVal>
          <c:yVal>
            <c:numRef>
              <c:f>'rep.csv'!$C$2:$C$31</c:f>
              <c:numCache>
                <c:formatCode>General</c:formatCode>
                <c:ptCount val="30"/>
                <c:pt idx="0">
                  <c:v>1411</c:v>
                </c:pt>
                <c:pt idx="1">
                  <c:v>1411</c:v>
                </c:pt>
                <c:pt idx="2">
                  <c:v>1411</c:v>
                </c:pt>
                <c:pt idx="3">
                  <c:v>1411</c:v>
                </c:pt>
                <c:pt idx="4">
                  <c:v>1411</c:v>
                </c:pt>
                <c:pt idx="5">
                  <c:v>1411</c:v>
                </c:pt>
                <c:pt idx="6">
                  <c:v>1411</c:v>
                </c:pt>
                <c:pt idx="7">
                  <c:v>1411</c:v>
                </c:pt>
                <c:pt idx="8">
                  <c:v>1411</c:v>
                </c:pt>
                <c:pt idx="9">
                  <c:v>1411</c:v>
                </c:pt>
                <c:pt idx="10">
                  <c:v>1411</c:v>
                </c:pt>
                <c:pt idx="11">
                  <c:v>1411</c:v>
                </c:pt>
                <c:pt idx="12">
                  <c:v>1411</c:v>
                </c:pt>
                <c:pt idx="13">
                  <c:v>1411</c:v>
                </c:pt>
                <c:pt idx="14">
                  <c:v>1411</c:v>
                </c:pt>
                <c:pt idx="15">
                  <c:v>1411</c:v>
                </c:pt>
                <c:pt idx="16">
                  <c:v>1411</c:v>
                </c:pt>
                <c:pt idx="17">
                  <c:v>1411</c:v>
                </c:pt>
                <c:pt idx="18">
                  <c:v>1411</c:v>
                </c:pt>
                <c:pt idx="19">
                  <c:v>1411</c:v>
                </c:pt>
                <c:pt idx="20">
                  <c:v>1411</c:v>
                </c:pt>
                <c:pt idx="21">
                  <c:v>1411</c:v>
                </c:pt>
                <c:pt idx="22">
                  <c:v>1411</c:v>
                </c:pt>
                <c:pt idx="23">
                  <c:v>1411</c:v>
                </c:pt>
                <c:pt idx="24">
                  <c:v>1411</c:v>
                </c:pt>
                <c:pt idx="25">
                  <c:v>1411</c:v>
                </c:pt>
                <c:pt idx="26">
                  <c:v>1411</c:v>
                </c:pt>
                <c:pt idx="27">
                  <c:v>1411</c:v>
                </c:pt>
                <c:pt idx="28">
                  <c:v>1411</c:v>
                </c:pt>
                <c:pt idx="29">
                  <c:v>1411</c:v>
                </c:pt>
              </c:numCache>
            </c:numRef>
          </c:yVal>
          <c:smooth val="1"/>
        </c:ser>
        <c:axId val="69274240"/>
        <c:axId val="69305088"/>
      </c:scatterChart>
      <c:valAx>
        <c:axId val="69274240"/>
        <c:scaling>
          <c:orientation val="minMax"/>
          <c:max val="1500"/>
        </c:scaling>
        <c:axPos val="b"/>
        <c:title>
          <c:tx>
            <c:rich>
              <a:bodyPr/>
              <a:lstStyle/>
              <a:p>
                <a:pPr>
                  <a:defRPr sz="1600"/>
                </a:pPr>
                <a:r>
                  <a:rPr lang="en-US" sz="1600"/>
                  <a:t>Time of failure (in seconds)</a:t>
                </a:r>
              </a:p>
            </c:rich>
          </c:tx>
          <c:layout/>
        </c:title>
        <c:numFmt formatCode="General" sourceLinked="1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69305088"/>
        <c:crosses val="autoZero"/>
        <c:crossBetween val="midCat"/>
      </c:valAx>
      <c:valAx>
        <c:axId val="69305088"/>
        <c:scaling>
          <c:orientation val="minMax"/>
          <c:min val="1200"/>
        </c:scaling>
        <c:axPos val="l"/>
        <c:majorGridlines/>
        <c:title>
          <c:tx>
            <c:rich>
              <a:bodyPr/>
              <a:lstStyle/>
              <a:p>
                <a:pPr>
                  <a:defRPr sz="1600"/>
                </a:pPr>
                <a:r>
                  <a:rPr lang="en-US" sz="1600"/>
                  <a:t>Job completion time (in seconds)</a:t>
                </a:r>
              </a:p>
            </c:rich>
          </c:tx>
          <c:layout/>
        </c:title>
        <c:numFmt formatCode="General" sourceLinked="1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69274240"/>
        <c:crosses val="autoZero"/>
        <c:crossBetween val="midCat"/>
      </c:valAx>
    </c:plotArea>
    <c:legend>
      <c:legendPos val="b"/>
      <c:layout/>
      <c:txPr>
        <a:bodyPr/>
        <a:lstStyle/>
        <a:p>
          <a:pPr>
            <a:defRPr sz="1200"/>
          </a:pPr>
          <a:endParaRPr lang="en-US"/>
        </a:p>
      </c:txPr>
    </c:legend>
    <c:plotVisOnly val="1"/>
    <c:dispBlanksAs val="gap"/>
  </c:chart>
  <c:externalData r:id="rId1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title>
      <c:tx>
        <c:rich>
          <a:bodyPr/>
          <a:lstStyle/>
          <a:p>
            <a:pPr>
              <a:defRPr sz="2000"/>
            </a:pPr>
            <a:r>
              <a:rPr lang="en-US" sz="2000"/>
              <a:t>Non-replenishable Resources</a:t>
            </a:r>
          </a:p>
        </c:rich>
      </c:tx>
      <c:layout>
        <c:manualLayout>
          <c:xMode val="edge"/>
          <c:yMode val="edge"/>
          <c:x val="0.20326334208224026"/>
          <c:y val="1.3888888888888914E-2"/>
        </c:manualLayout>
      </c:layout>
    </c:title>
    <c:plotArea>
      <c:layout/>
      <c:scatterChart>
        <c:scatterStyle val="lineMarker"/>
        <c:ser>
          <c:idx val="2"/>
          <c:order val="2"/>
          <c:tx>
            <c:strRef>
              <c:f>'rep.csv'!$K$1</c:f>
              <c:strCache>
                <c:ptCount val="1"/>
                <c:pt idx="0">
                  <c:v>Lower Bound</c:v>
                </c:pt>
              </c:strCache>
            </c:strRef>
          </c:tx>
          <c:spPr>
            <a:ln w="28575">
              <a:noFill/>
            </a:ln>
          </c:spPr>
          <c:marker>
            <c:spPr>
              <a:solidFill>
                <a:srgbClr val="800000"/>
              </a:solidFill>
              <a:ln>
                <a:noFill/>
              </a:ln>
            </c:spPr>
          </c:marker>
          <c:xVal>
            <c:numRef>
              <c:f>'rep.csv'!$H$2:$H$31</c:f>
              <c:numCache>
                <c:formatCode>General</c:formatCode>
                <c:ptCount val="30"/>
                <c:pt idx="0">
                  <c:v>50</c:v>
                </c:pt>
                <c:pt idx="1">
                  <c:v>100</c:v>
                </c:pt>
                <c:pt idx="2">
                  <c:v>150</c:v>
                </c:pt>
                <c:pt idx="3">
                  <c:v>200</c:v>
                </c:pt>
                <c:pt idx="4">
                  <c:v>250</c:v>
                </c:pt>
                <c:pt idx="5">
                  <c:v>300</c:v>
                </c:pt>
                <c:pt idx="6">
                  <c:v>350</c:v>
                </c:pt>
                <c:pt idx="7">
                  <c:v>400</c:v>
                </c:pt>
                <c:pt idx="8">
                  <c:v>450</c:v>
                </c:pt>
                <c:pt idx="9">
                  <c:v>500</c:v>
                </c:pt>
                <c:pt idx="10">
                  <c:v>550</c:v>
                </c:pt>
                <c:pt idx="11">
                  <c:v>600</c:v>
                </c:pt>
                <c:pt idx="12">
                  <c:v>650</c:v>
                </c:pt>
                <c:pt idx="13">
                  <c:v>700</c:v>
                </c:pt>
                <c:pt idx="14">
                  <c:v>750</c:v>
                </c:pt>
                <c:pt idx="15">
                  <c:v>800</c:v>
                </c:pt>
                <c:pt idx="16">
                  <c:v>850</c:v>
                </c:pt>
                <c:pt idx="17">
                  <c:v>900</c:v>
                </c:pt>
                <c:pt idx="18">
                  <c:v>950</c:v>
                </c:pt>
                <c:pt idx="19">
                  <c:v>1000</c:v>
                </c:pt>
                <c:pt idx="20">
                  <c:v>1050</c:v>
                </c:pt>
                <c:pt idx="21">
                  <c:v>1100</c:v>
                </c:pt>
                <c:pt idx="22">
                  <c:v>1150</c:v>
                </c:pt>
                <c:pt idx="23">
                  <c:v>1200</c:v>
                </c:pt>
                <c:pt idx="24">
                  <c:v>1250</c:v>
                </c:pt>
                <c:pt idx="25">
                  <c:v>1300</c:v>
                </c:pt>
                <c:pt idx="26">
                  <c:v>1350</c:v>
                </c:pt>
                <c:pt idx="27">
                  <c:v>1400</c:v>
                </c:pt>
                <c:pt idx="28">
                  <c:v>1450</c:v>
                </c:pt>
                <c:pt idx="29">
                  <c:v>1500</c:v>
                </c:pt>
              </c:numCache>
            </c:numRef>
          </c:xVal>
          <c:yVal>
            <c:numRef>
              <c:f>'rep.csv'!$K$2:$K$31</c:f>
              <c:numCache>
                <c:formatCode>General</c:formatCode>
                <c:ptCount val="30"/>
                <c:pt idx="0">
                  <c:v>1356.009</c:v>
                </c:pt>
                <c:pt idx="1">
                  <c:v>1358.9839999999999</c:v>
                </c:pt>
                <c:pt idx="2">
                  <c:v>1358.4750000000001</c:v>
                </c:pt>
                <c:pt idx="3">
                  <c:v>1359.7080000000001</c:v>
                </c:pt>
                <c:pt idx="4">
                  <c:v>1359.2</c:v>
                </c:pt>
                <c:pt idx="5">
                  <c:v>1358.6909999999998</c:v>
                </c:pt>
                <c:pt idx="6">
                  <c:v>1358.1819999999998</c:v>
                </c:pt>
                <c:pt idx="7">
                  <c:v>1359.4150000000009</c:v>
                </c:pt>
                <c:pt idx="8">
                  <c:v>1358.9070000000008</c:v>
                </c:pt>
                <c:pt idx="9">
                  <c:v>1360.1399999999999</c:v>
                </c:pt>
                <c:pt idx="10">
                  <c:v>1357.8889999999999</c:v>
                </c:pt>
                <c:pt idx="11">
                  <c:v>1359.1219999999998</c:v>
                </c:pt>
                <c:pt idx="12">
                  <c:v>1358.6139999999998</c:v>
                </c:pt>
                <c:pt idx="13">
                  <c:v>1359.847</c:v>
                </c:pt>
                <c:pt idx="14">
                  <c:v>1359.338</c:v>
                </c:pt>
                <c:pt idx="15">
                  <c:v>1358.83</c:v>
                </c:pt>
                <c:pt idx="16">
                  <c:v>1358.3209999999999</c:v>
                </c:pt>
                <c:pt idx="17">
                  <c:v>1359.5539999999999</c:v>
                </c:pt>
                <c:pt idx="18">
                  <c:v>1359.0450000000001</c:v>
                </c:pt>
                <c:pt idx="19">
                  <c:v>1360.278</c:v>
                </c:pt>
                <c:pt idx="20">
                  <c:v>1358.028</c:v>
                </c:pt>
                <c:pt idx="21">
                  <c:v>1359.261</c:v>
                </c:pt>
                <c:pt idx="22">
                  <c:v>1358.752</c:v>
                </c:pt>
                <c:pt idx="23">
                  <c:v>1359.9850000000001</c:v>
                </c:pt>
                <c:pt idx="24">
                  <c:v>1397.7939999999999</c:v>
                </c:pt>
                <c:pt idx="25">
                  <c:v>1447.7939999999999</c:v>
                </c:pt>
                <c:pt idx="26">
                  <c:v>1469.2150000000001</c:v>
                </c:pt>
                <c:pt idx="27">
                  <c:v>1519.2150000000001</c:v>
                </c:pt>
                <c:pt idx="28">
                  <c:v>1569.2150000000001</c:v>
                </c:pt>
                <c:pt idx="29">
                  <c:v>1619.2150000000001</c:v>
                </c:pt>
              </c:numCache>
            </c:numRef>
          </c:yVal>
        </c:ser>
        <c:ser>
          <c:idx val="3"/>
          <c:order val="3"/>
          <c:tx>
            <c:strRef>
              <c:f>'rep.csv'!$L$1</c:f>
              <c:strCache>
                <c:ptCount val="1"/>
                <c:pt idx="0">
                  <c:v>Measured</c:v>
                </c:pt>
              </c:strCache>
            </c:strRef>
          </c:tx>
          <c:spPr>
            <a:ln w="28575">
              <a:noFill/>
            </a:ln>
          </c:spPr>
          <c:marker>
            <c:spPr>
              <a:solidFill>
                <a:srgbClr val="1F497D"/>
              </a:solidFill>
              <a:ln>
                <a:noFill/>
              </a:ln>
            </c:spPr>
          </c:marker>
          <c:xVal>
            <c:numRef>
              <c:f>'rep.csv'!$H$2:$H$31</c:f>
              <c:numCache>
                <c:formatCode>General</c:formatCode>
                <c:ptCount val="30"/>
                <c:pt idx="0">
                  <c:v>50</c:v>
                </c:pt>
                <c:pt idx="1">
                  <c:v>100</c:v>
                </c:pt>
                <c:pt idx="2">
                  <c:v>150</c:v>
                </c:pt>
                <c:pt idx="3">
                  <c:v>200</c:v>
                </c:pt>
                <c:pt idx="4">
                  <c:v>250</c:v>
                </c:pt>
                <c:pt idx="5">
                  <c:v>300</c:v>
                </c:pt>
                <c:pt idx="6">
                  <c:v>350</c:v>
                </c:pt>
                <c:pt idx="7">
                  <c:v>400</c:v>
                </c:pt>
                <c:pt idx="8">
                  <c:v>450</c:v>
                </c:pt>
                <c:pt idx="9">
                  <c:v>500</c:v>
                </c:pt>
                <c:pt idx="10">
                  <c:v>550</c:v>
                </c:pt>
                <c:pt idx="11">
                  <c:v>600</c:v>
                </c:pt>
                <c:pt idx="12">
                  <c:v>650</c:v>
                </c:pt>
                <c:pt idx="13">
                  <c:v>700</c:v>
                </c:pt>
                <c:pt idx="14">
                  <c:v>750</c:v>
                </c:pt>
                <c:pt idx="15">
                  <c:v>800</c:v>
                </c:pt>
                <c:pt idx="16">
                  <c:v>850</c:v>
                </c:pt>
                <c:pt idx="17">
                  <c:v>900</c:v>
                </c:pt>
                <c:pt idx="18">
                  <c:v>950</c:v>
                </c:pt>
                <c:pt idx="19">
                  <c:v>1000</c:v>
                </c:pt>
                <c:pt idx="20">
                  <c:v>1050</c:v>
                </c:pt>
                <c:pt idx="21">
                  <c:v>1100</c:v>
                </c:pt>
                <c:pt idx="22">
                  <c:v>1150</c:v>
                </c:pt>
                <c:pt idx="23">
                  <c:v>1200</c:v>
                </c:pt>
                <c:pt idx="24">
                  <c:v>1250</c:v>
                </c:pt>
                <c:pt idx="25">
                  <c:v>1300</c:v>
                </c:pt>
                <c:pt idx="26">
                  <c:v>1350</c:v>
                </c:pt>
                <c:pt idx="27">
                  <c:v>1400</c:v>
                </c:pt>
                <c:pt idx="28">
                  <c:v>1450</c:v>
                </c:pt>
                <c:pt idx="29">
                  <c:v>1500</c:v>
                </c:pt>
              </c:numCache>
            </c:numRef>
          </c:xVal>
          <c:yVal>
            <c:numRef>
              <c:f>'rep.csv'!$L$2:$L$31</c:f>
              <c:numCache>
                <c:formatCode>General</c:formatCode>
                <c:ptCount val="30"/>
                <c:pt idx="0">
                  <c:v>1437.4625080000001</c:v>
                </c:pt>
                <c:pt idx="1">
                  <c:v>1440.4372030000009</c:v>
                </c:pt>
                <c:pt idx="2">
                  <c:v>1439.9285420000001</c:v>
                </c:pt>
                <c:pt idx="3">
                  <c:v>1441.1615590000001</c:v>
                </c:pt>
                <c:pt idx="4">
                  <c:v>1440.6528979999998</c:v>
                </c:pt>
                <c:pt idx="5">
                  <c:v>1440.1442369999984</c:v>
                </c:pt>
                <c:pt idx="6">
                  <c:v>1439.6355760000001</c:v>
                </c:pt>
                <c:pt idx="7">
                  <c:v>1440.8685930000001</c:v>
                </c:pt>
                <c:pt idx="8">
                  <c:v>1440.3599319999998</c:v>
                </c:pt>
                <c:pt idx="9">
                  <c:v>1441.5929489999992</c:v>
                </c:pt>
                <c:pt idx="10">
                  <c:v>1439.3426099999999</c:v>
                </c:pt>
                <c:pt idx="11">
                  <c:v>1440.5756270000008</c:v>
                </c:pt>
                <c:pt idx="12">
                  <c:v>1440.0669660000001</c:v>
                </c:pt>
                <c:pt idx="13">
                  <c:v>1441.2999830000001</c:v>
                </c:pt>
                <c:pt idx="14">
                  <c:v>1440.7913219999998</c:v>
                </c:pt>
                <c:pt idx="15">
                  <c:v>1440.2826610000009</c:v>
                </c:pt>
                <c:pt idx="16">
                  <c:v>1439.7739999999999</c:v>
                </c:pt>
                <c:pt idx="17">
                  <c:v>1441.0070170000001</c:v>
                </c:pt>
                <c:pt idx="18">
                  <c:v>1440.4983560000001</c:v>
                </c:pt>
                <c:pt idx="19">
                  <c:v>1441.7313730000001</c:v>
                </c:pt>
                <c:pt idx="20">
                  <c:v>1439.4810339999999</c:v>
                </c:pt>
                <c:pt idx="21">
                  <c:v>1440.7140510000008</c:v>
                </c:pt>
                <c:pt idx="22">
                  <c:v>1440.2053900000001</c:v>
                </c:pt>
                <c:pt idx="23">
                  <c:v>1441.4384070000001</c:v>
                </c:pt>
                <c:pt idx="24">
                  <c:v>1478.728865000001</c:v>
                </c:pt>
                <c:pt idx="25">
                  <c:v>1525.8358750000009</c:v>
                </c:pt>
                <c:pt idx="26">
                  <c:v>1532.9673750000009</c:v>
                </c:pt>
                <c:pt idx="27">
                  <c:v>1597.2568750000009</c:v>
                </c:pt>
                <c:pt idx="28">
                  <c:v>1647.2568750000009</c:v>
                </c:pt>
                <c:pt idx="29">
                  <c:v>1697.2568750000009</c:v>
                </c:pt>
              </c:numCache>
            </c:numRef>
          </c:yVal>
        </c:ser>
        <c:ser>
          <c:idx val="4"/>
          <c:order val="4"/>
          <c:tx>
            <c:strRef>
              <c:f>'rep.csv'!$M$1</c:f>
              <c:strCache>
                <c:ptCount val="1"/>
                <c:pt idx="0">
                  <c:v>Upper Bound</c:v>
                </c:pt>
              </c:strCache>
            </c:strRef>
          </c:tx>
          <c:spPr>
            <a:ln w="28575">
              <a:noFill/>
            </a:ln>
          </c:spPr>
          <c:marker>
            <c:spPr>
              <a:solidFill>
                <a:srgbClr val="4F6228"/>
              </a:solidFill>
              <a:ln>
                <a:noFill/>
              </a:ln>
            </c:spPr>
          </c:marker>
          <c:xVal>
            <c:numRef>
              <c:f>'rep.csv'!$H$2:$H$31</c:f>
              <c:numCache>
                <c:formatCode>General</c:formatCode>
                <c:ptCount val="30"/>
                <c:pt idx="0">
                  <c:v>50</c:v>
                </c:pt>
                <c:pt idx="1">
                  <c:v>100</c:v>
                </c:pt>
                <c:pt idx="2">
                  <c:v>150</c:v>
                </c:pt>
                <c:pt idx="3">
                  <c:v>200</c:v>
                </c:pt>
                <c:pt idx="4">
                  <c:v>250</c:v>
                </c:pt>
                <c:pt idx="5">
                  <c:v>300</c:v>
                </c:pt>
                <c:pt idx="6">
                  <c:v>350</c:v>
                </c:pt>
                <c:pt idx="7">
                  <c:v>400</c:v>
                </c:pt>
                <c:pt idx="8">
                  <c:v>450</c:v>
                </c:pt>
                <c:pt idx="9">
                  <c:v>500</c:v>
                </c:pt>
                <c:pt idx="10">
                  <c:v>550</c:v>
                </c:pt>
                <c:pt idx="11">
                  <c:v>600</c:v>
                </c:pt>
                <c:pt idx="12">
                  <c:v>650</c:v>
                </c:pt>
                <c:pt idx="13">
                  <c:v>700</c:v>
                </c:pt>
                <c:pt idx="14">
                  <c:v>750</c:v>
                </c:pt>
                <c:pt idx="15">
                  <c:v>800</c:v>
                </c:pt>
                <c:pt idx="16">
                  <c:v>850</c:v>
                </c:pt>
                <c:pt idx="17">
                  <c:v>900</c:v>
                </c:pt>
                <c:pt idx="18">
                  <c:v>950</c:v>
                </c:pt>
                <c:pt idx="19">
                  <c:v>1000</c:v>
                </c:pt>
                <c:pt idx="20">
                  <c:v>1050</c:v>
                </c:pt>
                <c:pt idx="21">
                  <c:v>1100</c:v>
                </c:pt>
                <c:pt idx="22">
                  <c:v>1150</c:v>
                </c:pt>
                <c:pt idx="23">
                  <c:v>1200</c:v>
                </c:pt>
                <c:pt idx="24">
                  <c:v>1250</c:v>
                </c:pt>
                <c:pt idx="25">
                  <c:v>1300</c:v>
                </c:pt>
                <c:pt idx="26">
                  <c:v>1350</c:v>
                </c:pt>
                <c:pt idx="27">
                  <c:v>1400</c:v>
                </c:pt>
                <c:pt idx="28">
                  <c:v>1450</c:v>
                </c:pt>
                <c:pt idx="29">
                  <c:v>1500</c:v>
                </c:pt>
              </c:numCache>
            </c:numRef>
          </c:xVal>
          <c:yVal>
            <c:numRef>
              <c:f>'rep.csv'!$M$2:$M$31</c:f>
              <c:numCache>
                <c:formatCode>General</c:formatCode>
                <c:ptCount val="30"/>
                <c:pt idx="0">
                  <c:v>1518.9160000000008</c:v>
                </c:pt>
                <c:pt idx="1">
                  <c:v>1521.8899999999999</c:v>
                </c:pt>
                <c:pt idx="2">
                  <c:v>1521.3819999999998</c:v>
                </c:pt>
                <c:pt idx="3">
                  <c:v>1522.615</c:v>
                </c:pt>
                <c:pt idx="4">
                  <c:v>1522.106</c:v>
                </c:pt>
                <c:pt idx="5">
                  <c:v>1521.597</c:v>
                </c:pt>
                <c:pt idx="6">
                  <c:v>1521.0889999999999</c:v>
                </c:pt>
                <c:pt idx="7">
                  <c:v>1522.3219999999999</c:v>
                </c:pt>
                <c:pt idx="8">
                  <c:v>1521.8129999999999</c:v>
                </c:pt>
                <c:pt idx="9">
                  <c:v>1523.046</c:v>
                </c:pt>
                <c:pt idx="10">
                  <c:v>1520.796</c:v>
                </c:pt>
                <c:pt idx="11">
                  <c:v>1522.029</c:v>
                </c:pt>
                <c:pt idx="12">
                  <c:v>1521.52</c:v>
                </c:pt>
                <c:pt idx="13">
                  <c:v>1522.7529999999999</c:v>
                </c:pt>
                <c:pt idx="14">
                  <c:v>1522.2439999999999</c:v>
                </c:pt>
                <c:pt idx="15">
                  <c:v>1521.7360000000001</c:v>
                </c:pt>
                <c:pt idx="16">
                  <c:v>1521.2270000000001</c:v>
                </c:pt>
                <c:pt idx="17">
                  <c:v>1522.46</c:v>
                </c:pt>
                <c:pt idx="18">
                  <c:v>1521.952</c:v>
                </c:pt>
                <c:pt idx="19">
                  <c:v>1523.1849999999993</c:v>
                </c:pt>
                <c:pt idx="20">
                  <c:v>1520.934</c:v>
                </c:pt>
                <c:pt idx="21">
                  <c:v>1522.1669999999999</c:v>
                </c:pt>
                <c:pt idx="22">
                  <c:v>1521.6589999999999</c:v>
                </c:pt>
                <c:pt idx="23">
                  <c:v>1522.8919999999998</c:v>
                </c:pt>
                <c:pt idx="24">
                  <c:v>1559.6639999999998</c:v>
                </c:pt>
                <c:pt idx="25">
                  <c:v>1603.8779999999999</c:v>
                </c:pt>
                <c:pt idx="26">
                  <c:v>1596.72</c:v>
                </c:pt>
                <c:pt idx="27">
                  <c:v>1675.299</c:v>
                </c:pt>
                <c:pt idx="28">
                  <c:v>1725.299</c:v>
                </c:pt>
                <c:pt idx="29">
                  <c:v>1775.299</c:v>
                </c:pt>
              </c:numCache>
            </c:numRef>
          </c:yVal>
        </c:ser>
        <c:axId val="69325184"/>
        <c:axId val="69327104"/>
      </c:scatterChart>
      <c:scatterChart>
        <c:scatterStyle val="smoothMarker"/>
        <c:ser>
          <c:idx val="0"/>
          <c:order val="0"/>
          <c:tx>
            <c:strRef>
              <c:f>'rep.csv'!$I$1</c:f>
              <c:strCache>
                <c:ptCount val="1"/>
                <c:pt idx="0">
                  <c:v>Lower Bound w/o failures</c:v>
                </c:pt>
              </c:strCache>
            </c:strRef>
          </c:tx>
          <c:spPr>
            <a:ln w="38100" cap="rnd" cmpd="sng" algn="ctr">
              <a:solidFill>
                <a:srgbClr val="800000"/>
              </a:solidFill>
              <a:prstDash val="solid"/>
              <a:round/>
              <a:headEnd type="none" w="med" len="med"/>
              <a:tailEnd type="none" w="med" len="med"/>
            </a:ln>
          </c:spPr>
          <c:marker>
            <c:symbol val="none"/>
          </c:marker>
          <c:xVal>
            <c:numRef>
              <c:f>'rep.csv'!$H$2:$H$31</c:f>
              <c:numCache>
                <c:formatCode>General</c:formatCode>
                <c:ptCount val="30"/>
                <c:pt idx="0">
                  <c:v>50</c:v>
                </c:pt>
                <c:pt idx="1">
                  <c:v>100</c:v>
                </c:pt>
                <c:pt idx="2">
                  <c:v>150</c:v>
                </c:pt>
                <c:pt idx="3">
                  <c:v>200</c:v>
                </c:pt>
                <c:pt idx="4">
                  <c:v>250</c:v>
                </c:pt>
                <c:pt idx="5">
                  <c:v>300</c:v>
                </c:pt>
                <c:pt idx="6">
                  <c:v>350</c:v>
                </c:pt>
                <c:pt idx="7">
                  <c:v>400</c:v>
                </c:pt>
                <c:pt idx="8">
                  <c:v>450</c:v>
                </c:pt>
                <c:pt idx="9">
                  <c:v>500</c:v>
                </c:pt>
                <c:pt idx="10">
                  <c:v>550</c:v>
                </c:pt>
                <c:pt idx="11">
                  <c:v>600</c:v>
                </c:pt>
                <c:pt idx="12">
                  <c:v>650</c:v>
                </c:pt>
                <c:pt idx="13">
                  <c:v>700</c:v>
                </c:pt>
                <c:pt idx="14">
                  <c:v>750</c:v>
                </c:pt>
                <c:pt idx="15">
                  <c:v>800</c:v>
                </c:pt>
                <c:pt idx="16">
                  <c:v>850</c:v>
                </c:pt>
                <c:pt idx="17">
                  <c:v>900</c:v>
                </c:pt>
                <c:pt idx="18">
                  <c:v>950</c:v>
                </c:pt>
                <c:pt idx="19">
                  <c:v>1000</c:v>
                </c:pt>
                <c:pt idx="20">
                  <c:v>1050</c:v>
                </c:pt>
                <c:pt idx="21">
                  <c:v>1100</c:v>
                </c:pt>
                <c:pt idx="22">
                  <c:v>1150</c:v>
                </c:pt>
                <c:pt idx="23">
                  <c:v>1200</c:v>
                </c:pt>
                <c:pt idx="24">
                  <c:v>1250</c:v>
                </c:pt>
                <c:pt idx="25">
                  <c:v>1300</c:v>
                </c:pt>
                <c:pt idx="26">
                  <c:v>1350</c:v>
                </c:pt>
                <c:pt idx="27">
                  <c:v>1400</c:v>
                </c:pt>
                <c:pt idx="28">
                  <c:v>1450</c:v>
                </c:pt>
                <c:pt idx="29">
                  <c:v>1500</c:v>
                </c:pt>
              </c:numCache>
            </c:numRef>
          </c:xVal>
          <c:yVal>
            <c:numRef>
              <c:f>'rep.csv'!$I$2:$I$31</c:f>
              <c:numCache>
                <c:formatCode>General</c:formatCode>
                <c:ptCount val="30"/>
                <c:pt idx="0">
                  <c:v>1276</c:v>
                </c:pt>
                <c:pt idx="1">
                  <c:v>1276</c:v>
                </c:pt>
                <c:pt idx="2">
                  <c:v>1276</c:v>
                </c:pt>
                <c:pt idx="3">
                  <c:v>1276</c:v>
                </c:pt>
                <c:pt idx="4">
                  <c:v>1276</c:v>
                </c:pt>
                <c:pt idx="5">
                  <c:v>1276</c:v>
                </c:pt>
                <c:pt idx="6">
                  <c:v>1276</c:v>
                </c:pt>
                <c:pt idx="7">
                  <c:v>1276</c:v>
                </c:pt>
                <c:pt idx="8">
                  <c:v>1276</c:v>
                </c:pt>
                <c:pt idx="9">
                  <c:v>1276</c:v>
                </c:pt>
                <c:pt idx="10">
                  <c:v>1276</c:v>
                </c:pt>
                <c:pt idx="11">
                  <c:v>1276</c:v>
                </c:pt>
                <c:pt idx="12">
                  <c:v>1276</c:v>
                </c:pt>
                <c:pt idx="13">
                  <c:v>1276</c:v>
                </c:pt>
                <c:pt idx="14">
                  <c:v>1276</c:v>
                </c:pt>
                <c:pt idx="15">
                  <c:v>1276</c:v>
                </c:pt>
                <c:pt idx="16">
                  <c:v>1276</c:v>
                </c:pt>
                <c:pt idx="17">
                  <c:v>1276</c:v>
                </c:pt>
                <c:pt idx="18">
                  <c:v>1276</c:v>
                </c:pt>
                <c:pt idx="19">
                  <c:v>1276</c:v>
                </c:pt>
                <c:pt idx="20">
                  <c:v>1276</c:v>
                </c:pt>
                <c:pt idx="21">
                  <c:v>1276</c:v>
                </c:pt>
                <c:pt idx="22">
                  <c:v>1276</c:v>
                </c:pt>
                <c:pt idx="23">
                  <c:v>1276</c:v>
                </c:pt>
                <c:pt idx="24">
                  <c:v>1276</c:v>
                </c:pt>
                <c:pt idx="25">
                  <c:v>1276</c:v>
                </c:pt>
                <c:pt idx="26">
                  <c:v>1276</c:v>
                </c:pt>
                <c:pt idx="27">
                  <c:v>1276</c:v>
                </c:pt>
                <c:pt idx="28">
                  <c:v>1276</c:v>
                </c:pt>
                <c:pt idx="29">
                  <c:v>1276</c:v>
                </c:pt>
              </c:numCache>
            </c:numRef>
          </c:yVal>
          <c:smooth val="1"/>
        </c:ser>
        <c:ser>
          <c:idx val="1"/>
          <c:order val="1"/>
          <c:tx>
            <c:strRef>
              <c:f>'rep.csv'!$J$1</c:f>
              <c:strCache>
                <c:ptCount val="1"/>
                <c:pt idx="0">
                  <c:v>Upper Bound w/o failures</c:v>
                </c:pt>
              </c:strCache>
            </c:strRef>
          </c:tx>
          <c:spPr>
            <a:ln w="38100" cap="rnd" cmpd="sng" algn="ctr">
              <a:solidFill>
                <a:srgbClr val="4F6228"/>
              </a:solidFill>
              <a:prstDash val="solid"/>
              <a:round/>
              <a:headEnd type="none" w="med" len="med"/>
              <a:tailEnd type="none" w="med" len="med"/>
            </a:ln>
          </c:spPr>
          <c:marker>
            <c:symbol val="none"/>
          </c:marker>
          <c:xVal>
            <c:numRef>
              <c:f>'rep.csv'!$H$2:$H$31</c:f>
              <c:numCache>
                <c:formatCode>General</c:formatCode>
                <c:ptCount val="30"/>
                <c:pt idx="0">
                  <c:v>50</c:v>
                </c:pt>
                <c:pt idx="1">
                  <c:v>100</c:v>
                </c:pt>
                <c:pt idx="2">
                  <c:v>150</c:v>
                </c:pt>
                <c:pt idx="3">
                  <c:v>200</c:v>
                </c:pt>
                <c:pt idx="4">
                  <c:v>250</c:v>
                </c:pt>
                <c:pt idx="5">
                  <c:v>300</c:v>
                </c:pt>
                <c:pt idx="6">
                  <c:v>350</c:v>
                </c:pt>
                <c:pt idx="7">
                  <c:v>400</c:v>
                </c:pt>
                <c:pt idx="8">
                  <c:v>450</c:v>
                </c:pt>
                <c:pt idx="9">
                  <c:v>500</c:v>
                </c:pt>
                <c:pt idx="10">
                  <c:v>550</c:v>
                </c:pt>
                <c:pt idx="11">
                  <c:v>600</c:v>
                </c:pt>
                <c:pt idx="12">
                  <c:v>650</c:v>
                </c:pt>
                <c:pt idx="13">
                  <c:v>700</c:v>
                </c:pt>
                <c:pt idx="14">
                  <c:v>750</c:v>
                </c:pt>
                <c:pt idx="15">
                  <c:v>800</c:v>
                </c:pt>
                <c:pt idx="16">
                  <c:v>850</c:v>
                </c:pt>
                <c:pt idx="17">
                  <c:v>900</c:v>
                </c:pt>
                <c:pt idx="18">
                  <c:v>950</c:v>
                </c:pt>
                <c:pt idx="19">
                  <c:v>1000</c:v>
                </c:pt>
                <c:pt idx="20">
                  <c:v>1050</c:v>
                </c:pt>
                <c:pt idx="21">
                  <c:v>1100</c:v>
                </c:pt>
                <c:pt idx="22">
                  <c:v>1150</c:v>
                </c:pt>
                <c:pt idx="23">
                  <c:v>1200</c:v>
                </c:pt>
                <c:pt idx="24">
                  <c:v>1250</c:v>
                </c:pt>
                <c:pt idx="25">
                  <c:v>1300</c:v>
                </c:pt>
                <c:pt idx="26">
                  <c:v>1350</c:v>
                </c:pt>
                <c:pt idx="27">
                  <c:v>1400</c:v>
                </c:pt>
                <c:pt idx="28">
                  <c:v>1450</c:v>
                </c:pt>
                <c:pt idx="29">
                  <c:v>1500</c:v>
                </c:pt>
              </c:numCache>
            </c:numRef>
          </c:xVal>
          <c:yVal>
            <c:numRef>
              <c:f>'rep.csv'!$J$2:$J$31</c:f>
              <c:numCache>
                <c:formatCode>General</c:formatCode>
                <c:ptCount val="30"/>
                <c:pt idx="0">
                  <c:v>1411</c:v>
                </c:pt>
                <c:pt idx="1">
                  <c:v>1411</c:v>
                </c:pt>
                <c:pt idx="2">
                  <c:v>1411</c:v>
                </c:pt>
                <c:pt idx="3">
                  <c:v>1411</c:v>
                </c:pt>
                <c:pt idx="4">
                  <c:v>1411</c:v>
                </c:pt>
                <c:pt idx="5">
                  <c:v>1411</c:v>
                </c:pt>
                <c:pt idx="6">
                  <c:v>1411</c:v>
                </c:pt>
                <c:pt idx="7">
                  <c:v>1411</c:v>
                </c:pt>
                <c:pt idx="8">
                  <c:v>1411</c:v>
                </c:pt>
                <c:pt idx="9">
                  <c:v>1411</c:v>
                </c:pt>
                <c:pt idx="10">
                  <c:v>1411</c:v>
                </c:pt>
                <c:pt idx="11">
                  <c:v>1411</c:v>
                </c:pt>
                <c:pt idx="12">
                  <c:v>1411</c:v>
                </c:pt>
                <c:pt idx="13">
                  <c:v>1411</c:v>
                </c:pt>
                <c:pt idx="14">
                  <c:v>1411</c:v>
                </c:pt>
                <c:pt idx="15">
                  <c:v>1411</c:v>
                </c:pt>
                <c:pt idx="16">
                  <c:v>1411</c:v>
                </c:pt>
                <c:pt idx="17">
                  <c:v>1411</c:v>
                </c:pt>
                <c:pt idx="18">
                  <c:v>1411</c:v>
                </c:pt>
                <c:pt idx="19">
                  <c:v>1411</c:v>
                </c:pt>
                <c:pt idx="20">
                  <c:v>1411</c:v>
                </c:pt>
                <c:pt idx="21">
                  <c:v>1411</c:v>
                </c:pt>
                <c:pt idx="22">
                  <c:v>1411</c:v>
                </c:pt>
                <c:pt idx="23">
                  <c:v>1411</c:v>
                </c:pt>
                <c:pt idx="24">
                  <c:v>1411</c:v>
                </c:pt>
                <c:pt idx="25">
                  <c:v>1411</c:v>
                </c:pt>
                <c:pt idx="26">
                  <c:v>1411</c:v>
                </c:pt>
                <c:pt idx="27">
                  <c:v>1411</c:v>
                </c:pt>
                <c:pt idx="28">
                  <c:v>1411</c:v>
                </c:pt>
                <c:pt idx="29">
                  <c:v>1411</c:v>
                </c:pt>
              </c:numCache>
            </c:numRef>
          </c:yVal>
          <c:smooth val="1"/>
        </c:ser>
        <c:axId val="69325184"/>
        <c:axId val="69327104"/>
      </c:scatterChart>
      <c:valAx>
        <c:axId val="69325184"/>
        <c:scaling>
          <c:orientation val="minMax"/>
          <c:max val="1500"/>
        </c:scaling>
        <c:axPos val="b"/>
        <c:title>
          <c:tx>
            <c:rich>
              <a:bodyPr/>
              <a:lstStyle/>
              <a:p>
                <a:pPr>
                  <a:defRPr sz="1600"/>
                </a:pPr>
                <a:r>
                  <a:rPr lang="en-US" sz="1600"/>
                  <a:t>Time of failure (in seconds)</a:t>
                </a:r>
              </a:p>
            </c:rich>
          </c:tx>
          <c:layout/>
        </c:title>
        <c:numFmt formatCode="General" sourceLinked="1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69327104"/>
        <c:crosses val="autoZero"/>
        <c:crossBetween val="midCat"/>
      </c:valAx>
      <c:valAx>
        <c:axId val="69327104"/>
        <c:scaling>
          <c:orientation val="minMax"/>
          <c:min val="1200"/>
        </c:scaling>
        <c:axPos val="l"/>
        <c:majorGridlines/>
        <c:title>
          <c:tx>
            <c:rich>
              <a:bodyPr/>
              <a:lstStyle/>
              <a:p>
                <a:pPr>
                  <a:defRPr sz="1600"/>
                </a:pPr>
                <a:r>
                  <a:rPr lang="en-US" sz="1600"/>
                  <a:t>Job completion time (in seconds)</a:t>
                </a:r>
              </a:p>
            </c:rich>
          </c:tx>
          <c:layout/>
        </c:title>
        <c:numFmt formatCode="General" sourceLinked="1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69325184"/>
        <c:crosses val="autoZero"/>
        <c:crossBetween val="midCat"/>
      </c:valAx>
    </c:plotArea>
    <c:legend>
      <c:legendPos val="b"/>
      <c:layout/>
      <c:txPr>
        <a:bodyPr/>
        <a:lstStyle/>
        <a:p>
          <a:pPr>
            <a:defRPr sz="1200"/>
          </a:pPr>
          <a:endParaRPr lang="en-US"/>
        </a:p>
      </c:txPr>
    </c:legend>
    <c:plotVisOnly val="1"/>
    <c:dispBlanksAs val="gap"/>
  </c:chart>
  <c:externalData r:id="rId1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plotArea>
      <c:layout/>
      <c:barChart>
        <c:barDir val="col"/>
        <c:grouping val="clustered"/>
        <c:ser>
          <c:idx val="0"/>
          <c:order val="0"/>
          <c:tx>
            <c:v>Lower bound based</c:v>
          </c:tx>
          <c:spPr>
            <a:solidFill>
              <a:srgbClr val="00B0F0"/>
            </a:solidFill>
          </c:spPr>
          <c:cat>
            <c:strRef>
              <c:f>Sheet1!$E$1:$E$4</c:f>
              <c:strCache>
                <c:ptCount val="4"/>
                <c:pt idx="0">
                  <c:v>SLO=240s</c:v>
                </c:pt>
                <c:pt idx="1">
                  <c:v>SLO=300s</c:v>
                </c:pt>
                <c:pt idx="2">
                  <c:v>SLO=360s</c:v>
                </c:pt>
                <c:pt idx="3">
                  <c:v>SLO=420s</c:v>
                </c:pt>
              </c:strCache>
            </c:strRef>
          </c:cat>
          <c:val>
            <c:numRef>
              <c:f>Sheet1!$A$1:$A$4</c:f>
              <c:numCache>
                <c:formatCode>General</c:formatCode>
                <c:ptCount val="4"/>
                <c:pt idx="0">
                  <c:v>282</c:v>
                </c:pt>
                <c:pt idx="1">
                  <c:v>325</c:v>
                </c:pt>
                <c:pt idx="2">
                  <c:v>407</c:v>
                </c:pt>
                <c:pt idx="3">
                  <c:v>451</c:v>
                </c:pt>
              </c:numCache>
            </c:numRef>
          </c:val>
        </c:ser>
        <c:ser>
          <c:idx val="1"/>
          <c:order val="1"/>
          <c:tx>
            <c:v>Average bound based</c:v>
          </c:tx>
          <c:cat>
            <c:strRef>
              <c:f>Sheet1!$E$1:$E$4</c:f>
              <c:strCache>
                <c:ptCount val="4"/>
                <c:pt idx="0">
                  <c:v>SLO=240s</c:v>
                </c:pt>
                <c:pt idx="1">
                  <c:v>SLO=300s</c:v>
                </c:pt>
                <c:pt idx="2">
                  <c:v>SLO=360s</c:v>
                </c:pt>
                <c:pt idx="3">
                  <c:v>SLO=420s</c:v>
                </c:pt>
              </c:strCache>
            </c:strRef>
          </c:cat>
          <c:val>
            <c:numRef>
              <c:f>Sheet1!$B$1:$B$4</c:f>
              <c:numCache>
                <c:formatCode>General</c:formatCode>
                <c:ptCount val="4"/>
                <c:pt idx="0">
                  <c:v>244</c:v>
                </c:pt>
                <c:pt idx="1">
                  <c:v>280</c:v>
                </c:pt>
                <c:pt idx="2">
                  <c:v>365</c:v>
                </c:pt>
                <c:pt idx="3">
                  <c:v>411</c:v>
                </c:pt>
              </c:numCache>
            </c:numRef>
          </c:val>
        </c:ser>
        <c:ser>
          <c:idx val="2"/>
          <c:order val="2"/>
          <c:tx>
            <c:v>Upper bound based</c:v>
          </c:tx>
          <c:cat>
            <c:strRef>
              <c:f>Sheet1!$E$1:$E$4</c:f>
              <c:strCache>
                <c:ptCount val="4"/>
                <c:pt idx="0">
                  <c:v>SLO=240s</c:v>
                </c:pt>
                <c:pt idx="1">
                  <c:v>SLO=300s</c:v>
                </c:pt>
                <c:pt idx="2">
                  <c:v>SLO=360s</c:v>
                </c:pt>
                <c:pt idx="3">
                  <c:v>SLO=420s</c:v>
                </c:pt>
              </c:strCache>
            </c:strRef>
          </c:cat>
          <c:val>
            <c:numRef>
              <c:f>Sheet1!$C$1:$C$4</c:f>
              <c:numCache>
                <c:formatCode>General</c:formatCode>
                <c:ptCount val="4"/>
                <c:pt idx="0">
                  <c:v>228</c:v>
                </c:pt>
                <c:pt idx="1">
                  <c:v>257</c:v>
                </c:pt>
                <c:pt idx="2">
                  <c:v>303</c:v>
                </c:pt>
                <c:pt idx="3">
                  <c:v>364</c:v>
                </c:pt>
              </c:numCache>
            </c:numRef>
          </c:val>
        </c:ser>
        <c:ser>
          <c:idx val="3"/>
          <c:order val="3"/>
          <c:tx>
            <c:v>SLO (deadline)</c:v>
          </c:tx>
          <c:cat>
            <c:strRef>
              <c:f>Sheet1!$E$1:$E$4</c:f>
              <c:strCache>
                <c:ptCount val="4"/>
                <c:pt idx="0">
                  <c:v>SLO=240s</c:v>
                </c:pt>
                <c:pt idx="1">
                  <c:v>SLO=300s</c:v>
                </c:pt>
                <c:pt idx="2">
                  <c:v>SLO=360s</c:v>
                </c:pt>
                <c:pt idx="3">
                  <c:v>SLO=420s</c:v>
                </c:pt>
              </c:strCache>
            </c:strRef>
          </c:cat>
          <c:val>
            <c:numRef>
              <c:f>Sheet1!$D$1:$D$4</c:f>
              <c:numCache>
                <c:formatCode>General</c:formatCode>
                <c:ptCount val="4"/>
                <c:pt idx="0">
                  <c:v>240</c:v>
                </c:pt>
                <c:pt idx="1">
                  <c:v>300</c:v>
                </c:pt>
                <c:pt idx="2">
                  <c:v>360</c:v>
                </c:pt>
                <c:pt idx="3">
                  <c:v>420</c:v>
                </c:pt>
              </c:numCache>
            </c:numRef>
          </c:val>
        </c:ser>
        <c:axId val="69387392"/>
        <c:axId val="69388928"/>
      </c:barChart>
      <c:catAx>
        <c:axId val="69387392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69388928"/>
        <c:crosses val="autoZero"/>
        <c:auto val="1"/>
        <c:lblAlgn val="ctr"/>
        <c:lblOffset val="100"/>
      </c:catAx>
      <c:valAx>
        <c:axId val="69388928"/>
        <c:scaling>
          <c:orientation val="minMax"/>
        </c:scaling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Time (in seconds)</a:t>
                </a:r>
              </a:p>
            </c:rich>
          </c:tx>
          <c:layout/>
        </c:title>
        <c:numFmt formatCode="General" sourceLinked="1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69387392"/>
        <c:crosses val="autoZero"/>
        <c:crossBetween val="between"/>
      </c:valAx>
    </c:plotArea>
    <c:legend>
      <c:legendPos val="r"/>
      <c:layout/>
      <c:txPr>
        <a:bodyPr/>
        <a:lstStyle/>
        <a:p>
          <a:pPr>
            <a:defRPr sz="1400"/>
          </a:pPr>
          <a:endParaRPr lang="en-US"/>
        </a:p>
      </c:txPr>
    </c:legend>
    <c:plotVisOnly val="1"/>
  </c:chart>
  <c:spPr>
    <a:solidFill>
      <a:schemeClr val="bg1"/>
    </a:solidFill>
    <a:effectLst>
      <a:outerShdw blurRad="50800" dist="38100" dir="2700000" algn="br">
        <a:srgbClr val="000000">
          <a:alpha val="43000"/>
        </a:srgbClr>
      </a:outerShdw>
    </a:effectLst>
  </c:spPr>
  <c:txPr>
    <a:bodyPr/>
    <a:lstStyle/>
    <a:p>
      <a:pPr>
        <a:defRPr sz="1800"/>
      </a:pPr>
      <a:endParaRPr lang="en-US"/>
    </a:p>
  </c:txPr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5_2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CD4E261-904B-C248-8232-32F33F6E9B77}" type="doc">
      <dgm:prSet loTypeId="urn:microsoft.com/office/officeart/2005/8/layout/lProcess2" loCatId="list" qsTypeId="urn:microsoft.com/office/officeart/2005/8/quickstyle/simple4" qsCatId="simple" csTypeId="urn:microsoft.com/office/officeart/2005/8/colors/accent5_2" csCatId="accent5" phldr="1"/>
      <dgm:spPr/>
      <dgm:t>
        <a:bodyPr/>
        <a:lstStyle/>
        <a:p>
          <a:endParaRPr lang="en-US"/>
        </a:p>
      </dgm:t>
    </dgm:pt>
    <dgm:pt modelId="{7C4736FB-B27B-1348-80B0-9CDDF96199B3}">
      <dgm:prSet phldrT="[Text]" custT="1">
        <dgm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2400" dirty="0" smtClean="0"/>
            <a:t>Map Stage</a:t>
          </a:r>
          <a:endParaRPr lang="en-US" sz="2400" dirty="0"/>
        </a:p>
      </dgm:t>
    </dgm:pt>
    <dgm:pt modelId="{2298C101-0378-3E42-9F88-AA569B0DC47A}" type="parTrans" cxnId="{052D86C9-01F1-3A42-987F-937ED1318A92}">
      <dgm:prSet/>
      <dgm:spPr/>
      <dgm:t>
        <a:bodyPr/>
        <a:lstStyle/>
        <a:p>
          <a:endParaRPr lang="en-US" sz="1800"/>
        </a:p>
      </dgm:t>
    </dgm:pt>
    <dgm:pt modelId="{FCEEB63E-9DF1-FF40-B172-EA7044FC7BB5}" type="sibTrans" cxnId="{052D86C9-01F1-3A42-987F-937ED1318A92}">
      <dgm:prSet/>
      <dgm:spPr/>
      <dgm:t>
        <a:bodyPr/>
        <a:lstStyle/>
        <a:p>
          <a:endParaRPr lang="en-US" sz="1800"/>
        </a:p>
      </dgm:t>
    </dgm:pt>
    <dgm:pt modelId="{3878BD31-D939-7C48-AF3B-5BC79D98B631}">
      <dgm:prSet phldrT="[Text]"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2000" dirty="0" err="1" smtClean="0"/>
            <a:t>M</a:t>
          </a:r>
          <a:r>
            <a:rPr lang="en-US" sz="2000" baseline="-25000" dirty="0" err="1" smtClean="0"/>
            <a:t>min,avg,max</a:t>
          </a:r>
          <a:endParaRPr lang="en-US" sz="2000" baseline="-25000" dirty="0"/>
        </a:p>
      </dgm:t>
    </dgm:pt>
    <dgm:pt modelId="{258182F4-D209-E048-B583-33EE10443E38}" type="parTrans" cxnId="{05EAA15D-C23E-3148-B4EE-1EAEF4CB5435}">
      <dgm:prSet/>
      <dgm:spPr/>
      <dgm:t>
        <a:bodyPr/>
        <a:lstStyle/>
        <a:p>
          <a:endParaRPr lang="en-US" sz="1800"/>
        </a:p>
      </dgm:t>
    </dgm:pt>
    <dgm:pt modelId="{A38A8802-67FE-7B41-A0B1-368232275107}" type="sibTrans" cxnId="{05EAA15D-C23E-3148-B4EE-1EAEF4CB5435}">
      <dgm:prSet/>
      <dgm:spPr/>
      <dgm:t>
        <a:bodyPr/>
        <a:lstStyle/>
        <a:p>
          <a:endParaRPr lang="en-US" sz="1800"/>
        </a:p>
      </dgm:t>
    </dgm:pt>
    <dgm:pt modelId="{FAC62E9E-2DC5-7247-8B5F-580D37ABBEC2}">
      <dgm:prSet phldrT="[Text]" custT="1">
        <dgm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2400" dirty="0" smtClean="0"/>
            <a:t>Reduce Stage</a:t>
          </a:r>
          <a:endParaRPr lang="en-US" sz="2400" dirty="0"/>
        </a:p>
      </dgm:t>
    </dgm:pt>
    <dgm:pt modelId="{1D51CD72-EE76-6B45-AE0F-AC48DBF94F9A}" type="parTrans" cxnId="{998D3BF3-8EC4-B048-8B02-B5A2FBA17BD6}">
      <dgm:prSet/>
      <dgm:spPr/>
      <dgm:t>
        <a:bodyPr/>
        <a:lstStyle/>
        <a:p>
          <a:endParaRPr lang="en-US" sz="1800"/>
        </a:p>
      </dgm:t>
    </dgm:pt>
    <dgm:pt modelId="{20F3FE57-1373-8E45-AFCA-305AABFD2204}" type="sibTrans" cxnId="{998D3BF3-8EC4-B048-8B02-B5A2FBA17BD6}">
      <dgm:prSet/>
      <dgm:spPr/>
      <dgm:t>
        <a:bodyPr/>
        <a:lstStyle/>
        <a:p>
          <a:endParaRPr lang="en-US" sz="1800"/>
        </a:p>
      </dgm:t>
    </dgm:pt>
    <dgm:pt modelId="{2DE772ED-EAAC-7846-9D92-BB2EF554E7F2}">
      <dgm:prSet phldrT="[Text]"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1800" dirty="0" smtClean="0"/>
            <a:t>Shuffle/</a:t>
          </a:r>
          <a:r>
            <a:rPr lang="en-US" sz="1800" dirty="0" err="1" smtClean="0"/>
            <a:t>Sort</a:t>
          </a:r>
          <a:r>
            <a:rPr lang="en-US" sz="1800" baseline="-25000" dirty="0" err="1" smtClean="0"/>
            <a:t>avg,max</a:t>
          </a:r>
          <a:endParaRPr lang="en-US" sz="1800" baseline="-25000" dirty="0"/>
        </a:p>
      </dgm:t>
    </dgm:pt>
    <dgm:pt modelId="{7B3926BF-9EE9-AC4C-A480-A3B803FF46BB}" type="parTrans" cxnId="{AAEF4A68-4559-554B-87F8-B7E80415EE27}">
      <dgm:prSet/>
      <dgm:spPr/>
      <dgm:t>
        <a:bodyPr/>
        <a:lstStyle/>
        <a:p>
          <a:endParaRPr lang="en-US" sz="1800"/>
        </a:p>
      </dgm:t>
    </dgm:pt>
    <dgm:pt modelId="{F2F5EE69-C53F-B145-88F0-AB3C7A604292}" type="sibTrans" cxnId="{AAEF4A68-4559-554B-87F8-B7E80415EE27}">
      <dgm:prSet/>
      <dgm:spPr/>
      <dgm:t>
        <a:bodyPr/>
        <a:lstStyle/>
        <a:p>
          <a:endParaRPr lang="en-US" sz="1800"/>
        </a:p>
      </dgm:t>
    </dgm:pt>
    <dgm:pt modelId="{1581A35A-C9D3-984A-8A56-E1414302A02A}">
      <dgm:prSet phldrT="[Text]"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2000" dirty="0" err="1" smtClean="0"/>
            <a:t>AvgInputSize</a:t>
          </a:r>
          <a:endParaRPr lang="en-US" sz="2000" dirty="0"/>
        </a:p>
      </dgm:t>
    </dgm:pt>
    <dgm:pt modelId="{398D69E0-7CE9-1945-B2AC-3B81F56DA906}" type="parTrans" cxnId="{313588B8-DEE9-BA4C-A016-EB728CDD21B7}">
      <dgm:prSet/>
      <dgm:spPr/>
      <dgm:t>
        <a:bodyPr/>
        <a:lstStyle/>
        <a:p>
          <a:endParaRPr lang="en-US" sz="1800"/>
        </a:p>
      </dgm:t>
    </dgm:pt>
    <dgm:pt modelId="{493FDB0D-2650-5B4E-B289-CDEC569904BE}" type="sibTrans" cxnId="{313588B8-DEE9-BA4C-A016-EB728CDD21B7}">
      <dgm:prSet/>
      <dgm:spPr/>
      <dgm:t>
        <a:bodyPr/>
        <a:lstStyle/>
        <a:p>
          <a:endParaRPr lang="en-US" sz="1800"/>
        </a:p>
      </dgm:t>
    </dgm:pt>
    <dgm:pt modelId="{332D078A-B68C-674A-9669-D2F96B77EACE}">
      <dgm:prSet phldrT="[Text]"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2000" dirty="0" smtClean="0"/>
            <a:t>Selectivity</a:t>
          </a:r>
          <a:endParaRPr lang="en-US" sz="2000" dirty="0"/>
        </a:p>
      </dgm:t>
    </dgm:pt>
    <dgm:pt modelId="{70D6B42D-C79F-0746-8A40-111A223CA7B5}" type="parTrans" cxnId="{E32E125A-4637-7E46-B37F-3A8C518D428C}">
      <dgm:prSet/>
      <dgm:spPr/>
      <dgm:t>
        <a:bodyPr/>
        <a:lstStyle/>
        <a:p>
          <a:endParaRPr lang="en-US" sz="1800"/>
        </a:p>
      </dgm:t>
    </dgm:pt>
    <dgm:pt modelId="{9234711A-D67F-F242-B5AB-FC757AE45CC9}" type="sibTrans" cxnId="{E32E125A-4637-7E46-B37F-3A8C518D428C}">
      <dgm:prSet/>
      <dgm:spPr/>
      <dgm:t>
        <a:bodyPr/>
        <a:lstStyle/>
        <a:p>
          <a:endParaRPr lang="en-US" sz="1800"/>
        </a:p>
      </dgm:t>
    </dgm:pt>
    <dgm:pt modelId="{9D999FFC-B274-674C-BC04-5384CAB78629}">
      <dgm:prSet phldrT="[Text]"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1800" dirty="0" err="1" smtClean="0"/>
            <a:t>Reduce</a:t>
          </a:r>
          <a:r>
            <a:rPr lang="en-US" sz="1800" baseline="-25000" dirty="0" err="1" smtClean="0"/>
            <a:t>avg,max</a:t>
          </a:r>
          <a:endParaRPr lang="en-US" sz="1800" baseline="-25000" dirty="0"/>
        </a:p>
      </dgm:t>
    </dgm:pt>
    <dgm:pt modelId="{29971204-4715-FA44-A4F7-13B63F75B771}" type="parTrans" cxnId="{75F7CD2D-AE91-8540-98B3-E9DD2D6BD797}">
      <dgm:prSet/>
      <dgm:spPr/>
      <dgm:t>
        <a:bodyPr/>
        <a:lstStyle/>
        <a:p>
          <a:endParaRPr lang="en-US" sz="1800"/>
        </a:p>
      </dgm:t>
    </dgm:pt>
    <dgm:pt modelId="{939B5CBA-DA37-A041-8D20-C90D09334583}" type="sibTrans" cxnId="{75F7CD2D-AE91-8540-98B3-E9DD2D6BD797}">
      <dgm:prSet/>
      <dgm:spPr/>
      <dgm:t>
        <a:bodyPr/>
        <a:lstStyle/>
        <a:p>
          <a:endParaRPr lang="en-US" sz="1800"/>
        </a:p>
      </dgm:t>
    </dgm:pt>
    <dgm:pt modelId="{3C3BFA5D-6E39-124D-857B-A6AE8848EF77}">
      <dgm:prSet phldrT="[Text]"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1800" dirty="0" smtClean="0"/>
            <a:t>Selectivity</a:t>
          </a:r>
          <a:endParaRPr lang="en-US" sz="1800" dirty="0"/>
        </a:p>
      </dgm:t>
    </dgm:pt>
    <dgm:pt modelId="{86BFC689-5DF8-324B-A61A-1C633BDB8A89}" type="parTrans" cxnId="{677B82D9-5DEA-7545-8E7B-0ACE15C54FEE}">
      <dgm:prSet/>
      <dgm:spPr/>
      <dgm:t>
        <a:bodyPr/>
        <a:lstStyle/>
        <a:p>
          <a:endParaRPr lang="en-US" sz="1800"/>
        </a:p>
      </dgm:t>
    </dgm:pt>
    <dgm:pt modelId="{00C8C727-1EF2-E04D-A3BF-AEEA69630D25}" type="sibTrans" cxnId="{677B82D9-5DEA-7545-8E7B-0ACE15C54FEE}">
      <dgm:prSet/>
      <dgm:spPr/>
      <dgm:t>
        <a:bodyPr/>
        <a:lstStyle/>
        <a:p>
          <a:endParaRPr lang="en-US" sz="1800"/>
        </a:p>
      </dgm:t>
    </dgm:pt>
    <dgm:pt modelId="{D1D3A283-6DC3-254A-8B26-353A5418AFA4}">
      <dgm:prSet phldrT="[Text]"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1800" dirty="0" err="1" smtClean="0"/>
            <a:t>AvgInputSize</a:t>
          </a:r>
          <a:endParaRPr lang="en-US" sz="1800" dirty="0"/>
        </a:p>
      </dgm:t>
    </dgm:pt>
    <dgm:pt modelId="{C68D1DD6-4B64-1041-90BB-ED67F4EA6024}" type="parTrans" cxnId="{45147274-1D04-6F4D-9351-36DFBAC1BDFD}">
      <dgm:prSet/>
      <dgm:spPr/>
      <dgm:t>
        <a:bodyPr/>
        <a:lstStyle/>
        <a:p>
          <a:endParaRPr lang="en-US" sz="1800"/>
        </a:p>
      </dgm:t>
    </dgm:pt>
    <dgm:pt modelId="{FC449165-5E16-454E-87C3-6DEDDC268562}" type="sibTrans" cxnId="{45147274-1D04-6F4D-9351-36DFBAC1BDFD}">
      <dgm:prSet/>
      <dgm:spPr/>
      <dgm:t>
        <a:bodyPr/>
        <a:lstStyle/>
        <a:p>
          <a:endParaRPr lang="en-US" sz="1800"/>
        </a:p>
      </dgm:t>
    </dgm:pt>
    <dgm:pt modelId="{291FD072-7DC2-6A4E-A0A9-6733F5970D54}" type="pres">
      <dgm:prSet presAssocID="{CCD4E261-904B-C248-8232-32F33F6E9B77}" presName="theList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FDBA9E2-B52E-3D4C-8EEE-4657CF401B0E}" type="pres">
      <dgm:prSet presAssocID="{7C4736FB-B27B-1348-80B0-9CDDF96199B3}" presName="compNode" presStyleCnt="0"/>
      <dgm:spPr/>
    </dgm:pt>
    <dgm:pt modelId="{E85D4A8A-16BA-6D40-A3E1-037DDDDBE3E5}" type="pres">
      <dgm:prSet presAssocID="{7C4736FB-B27B-1348-80B0-9CDDF96199B3}" presName="aNode" presStyleLbl="bgShp" presStyleIdx="0" presStyleCnt="2" custLinFactNeighborX="-104"/>
      <dgm:spPr/>
      <dgm:t>
        <a:bodyPr/>
        <a:lstStyle/>
        <a:p>
          <a:endParaRPr lang="en-US"/>
        </a:p>
      </dgm:t>
    </dgm:pt>
    <dgm:pt modelId="{67A7C825-F1EE-7D4B-B930-B15685A1B5C1}" type="pres">
      <dgm:prSet presAssocID="{7C4736FB-B27B-1348-80B0-9CDDF96199B3}" presName="textNode" presStyleLbl="bgShp" presStyleIdx="0" presStyleCnt="2"/>
      <dgm:spPr/>
      <dgm:t>
        <a:bodyPr/>
        <a:lstStyle/>
        <a:p>
          <a:endParaRPr lang="en-US"/>
        </a:p>
      </dgm:t>
    </dgm:pt>
    <dgm:pt modelId="{B6B90AED-BCAE-1940-8BCB-CEEAD8F12155}" type="pres">
      <dgm:prSet presAssocID="{7C4736FB-B27B-1348-80B0-9CDDF96199B3}" presName="compChildNode" presStyleCnt="0"/>
      <dgm:spPr/>
    </dgm:pt>
    <dgm:pt modelId="{BBB72F3F-9C7F-6542-A292-E8C47F8778F1}" type="pres">
      <dgm:prSet presAssocID="{7C4736FB-B27B-1348-80B0-9CDDF96199B3}" presName="theInnerList" presStyleCnt="0"/>
      <dgm:spPr/>
    </dgm:pt>
    <dgm:pt modelId="{F1B3D48C-C6AD-7B44-A504-DD090876D0F8}" type="pres">
      <dgm:prSet presAssocID="{3878BD31-D939-7C48-AF3B-5BC79D98B631}" presName="childNode" presStyleLbl="node1" presStyleIdx="0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5620C02-EAA0-8C4E-A74D-A9F377ADAB1A}" type="pres">
      <dgm:prSet presAssocID="{3878BD31-D939-7C48-AF3B-5BC79D98B631}" presName="aSpace2" presStyleCnt="0"/>
      <dgm:spPr/>
    </dgm:pt>
    <dgm:pt modelId="{852A4828-B1E9-FD49-90B7-CDDFD1E2A4A1}" type="pres">
      <dgm:prSet presAssocID="{1581A35A-C9D3-984A-8A56-E1414302A02A}" presName="childNode" presStyleLbl="node1" presStyleIdx="1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76DAC80-D4A9-1741-8A18-5EA928DD193D}" type="pres">
      <dgm:prSet presAssocID="{1581A35A-C9D3-984A-8A56-E1414302A02A}" presName="aSpace2" presStyleCnt="0"/>
      <dgm:spPr/>
    </dgm:pt>
    <dgm:pt modelId="{C1D134A1-DF4F-F342-AB14-5645A1BABF62}" type="pres">
      <dgm:prSet presAssocID="{332D078A-B68C-674A-9669-D2F96B77EACE}" presName="childNode" presStyleLbl="node1" presStyleIdx="2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50D2FCA-06CB-C74F-9BCE-F095D556E9D7}" type="pres">
      <dgm:prSet presAssocID="{7C4736FB-B27B-1348-80B0-9CDDF96199B3}" presName="aSpace" presStyleCnt="0"/>
      <dgm:spPr/>
    </dgm:pt>
    <dgm:pt modelId="{207FB454-E556-2A49-BE12-1DEDB9DF6E96}" type="pres">
      <dgm:prSet presAssocID="{FAC62E9E-2DC5-7247-8B5F-580D37ABBEC2}" presName="compNode" presStyleCnt="0"/>
      <dgm:spPr/>
    </dgm:pt>
    <dgm:pt modelId="{BFDA403A-51B9-C741-881A-FBABE8B15090}" type="pres">
      <dgm:prSet presAssocID="{FAC62E9E-2DC5-7247-8B5F-580D37ABBEC2}" presName="aNode" presStyleLbl="bgShp" presStyleIdx="1" presStyleCnt="2" custLinFactNeighborX="104"/>
      <dgm:spPr/>
      <dgm:t>
        <a:bodyPr/>
        <a:lstStyle/>
        <a:p>
          <a:endParaRPr lang="en-US"/>
        </a:p>
      </dgm:t>
    </dgm:pt>
    <dgm:pt modelId="{A021F128-620A-E04F-B374-059C95CFEF8C}" type="pres">
      <dgm:prSet presAssocID="{FAC62E9E-2DC5-7247-8B5F-580D37ABBEC2}" presName="textNode" presStyleLbl="bgShp" presStyleIdx="1" presStyleCnt="2"/>
      <dgm:spPr/>
      <dgm:t>
        <a:bodyPr/>
        <a:lstStyle/>
        <a:p>
          <a:endParaRPr lang="en-US"/>
        </a:p>
      </dgm:t>
    </dgm:pt>
    <dgm:pt modelId="{F16AB73B-BD34-3F48-92D4-93DA1F350D7F}" type="pres">
      <dgm:prSet presAssocID="{FAC62E9E-2DC5-7247-8B5F-580D37ABBEC2}" presName="compChildNode" presStyleCnt="0"/>
      <dgm:spPr/>
    </dgm:pt>
    <dgm:pt modelId="{F27917F0-DD68-2D4D-B638-CC799B73230A}" type="pres">
      <dgm:prSet presAssocID="{FAC62E9E-2DC5-7247-8B5F-580D37ABBEC2}" presName="theInnerList" presStyleCnt="0"/>
      <dgm:spPr/>
    </dgm:pt>
    <dgm:pt modelId="{7FC5F805-3B66-144E-A253-7528B6A53094}" type="pres">
      <dgm:prSet presAssocID="{2DE772ED-EAAC-7846-9D92-BB2EF554E7F2}" presName="childNode" presStyleLbl="node1" presStyleIdx="3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54E0E26-9E4C-004A-9600-22FA6B63D094}" type="pres">
      <dgm:prSet presAssocID="{2DE772ED-EAAC-7846-9D92-BB2EF554E7F2}" presName="aSpace2" presStyleCnt="0"/>
      <dgm:spPr/>
    </dgm:pt>
    <dgm:pt modelId="{6A506BA4-F1B0-3840-AFF3-06A31E1689D2}" type="pres">
      <dgm:prSet presAssocID="{9D999FFC-B274-674C-BC04-5384CAB78629}" presName="childNode" presStyleLbl="node1" presStyleIdx="4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CD0C9BB-4BAC-1D4B-B9A3-A716D885B128}" type="pres">
      <dgm:prSet presAssocID="{9D999FFC-B274-674C-BC04-5384CAB78629}" presName="aSpace2" presStyleCnt="0"/>
      <dgm:spPr/>
    </dgm:pt>
    <dgm:pt modelId="{FFFB086B-1CF7-094E-BA10-A2F39DF8DF48}" type="pres">
      <dgm:prSet presAssocID="{D1D3A283-6DC3-254A-8B26-353A5418AFA4}" presName="childNode" presStyleLbl="node1" presStyleIdx="5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8CD7092-C529-4241-A12C-66E1C35FBF9F}" type="pres">
      <dgm:prSet presAssocID="{D1D3A283-6DC3-254A-8B26-353A5418AFA4}" presName="aSpace2" presStyleCnt="0"/>
      <dgm:spPr/>
    </dgm:pt>
    <dgm:pt modelId="{AB6994C8-F587-1241-B415-3B60A4D5272D}" type="pres">
      <dgm:prSet presAssocID="{3C3BFA5D-6E39-124D-857B-A6AE8848EF77}" presName="childNode" presStyleLbl="node1" presStyleIdx="6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51257D9-EAF4-6A46-B0A1-1D82BB0AF853}" type="presOf" srcId="{FAC62E9E-2DC5-7247-8B5F-580D37ABBEC2}" destId="{BFDA403A-51B9-C741-881A-FBABE8B15090}" srcOrd="0" destOrd="0" presId="urn:microsoft.com/office/officeart/2005/8/layout/lProcess2"/>
    <dgm:cxn modelId="{313588B8-DEE9-BA4C-A016-EB728CDD21B7}" srcId="{7C4736FB-B27B-1348-80B0-9CDDF96199B3}" destId="{1581A35A-C9D3-984A-8A56-E1414302A02A}" srcOrd="1" destOrd="0" parTransId="{398D69E0-7CE9-1945-B2AC-3B81F56DA906}" sibTransId="{493FDB0D-2650-5B4E-B289-CDEC569904BE}"/>
    <dgm:cxn modelId="{899E11FA-07CC-7541-8804-17AEDE888889}" type="presOf" srcId="{D1D3A283-6DC3-254A-8B26-353A5418AFA4}" destId="{FFFB086B-1CF7-094E-BA10-A2F39DF8DF48}" srcOrd="0" destOrd="0" presId="urn:microsoft.com/office/officeart/2005/8/layout/lProcess2"/>
    <dgm:cxn modelId="{6E32F84A-4513-7345-93CE-A999DD36B8B9}" type="presOf" srcId="{1581A35A-C9D3-984A-8A56-E1414302A02A}" destId="{852A4828-B1E9-FD49-90B7-CDDFD1E2A4A1}" srcOrd="0" destOrd="0" presId="urn:microsoft.com/office/officeart/2005/8/layout/lProcess2"/>
    <dgm:cxn modelId="{677B82D9-5DEA-7545-8E7B-0ACE15C54FEE}" srcId="{FAC62E9E-2DC5-7247-8B5F-580D37ABBEC2}" destId="{3C3BFA5D-6E39-124D-857B-A6AE8848EF77}" srcOrd="3" destOrd="0" parTransId="{86BFC689-5DF8-324B-A61A-1C633BDB8A89}" sibTransId="{00C8C727-1EF2-E04D-A3BF-AEEA69630D25}"/>
    <dgm:cxn modelId="{75F7CD2D-AE91-8540-98B3-E9DD2D6BD797}" srcId="{FAC62E9E-2DC5-7247-8B5F-580D37ABBEC2}" destId="{9D999FFC-B274-674C-BC04-5384CAB78629}" srcOrd="1" destOrd="0" parTransId="{29971204-4715-FA44-A4F7-13B63F75B771}" sibTransId="{939B5CBA-DA37-A041-8D20-C90D09334583}"/>
    <dgm:cxn modelId="{05EAA15D-C23E-3148-B4EE-1EAEF4CB5435}" srcId="{7C4736FB-B27B-1348-80B0-9CDDF96199B3}" destId="{3878BD31-D939-7C48-AF3B-5BC79D98B631}" srcOrd="0" destOrd="0" parTransId="{258182F4-D209-E048-B583-33EE10443E38}" sibTransId="{A38A8802-67FE-7B41-A0B1-368232275107}"/>
    <dgm:cxn modelId="{51463F41-86A5-CB47-A46C-DEF099CAC8A5}" type="presOf" srcId="{9D999FFC-B274-674C-BC04-5384CAB78629}" destId="{6A506BA4-F1B0-3840-AFF3-06A31E1689D2}" srcOrd="0" destOrd="0" presId="urn:microsoft.com/office/officeart/2005/8/layout/lProcess2"/>
    <dgm:cxn modelId="{052D86C9-01F1-3A42-987F-937ED1318A92}" srcId="{CCD4E261-904B-C248-8232-32F33F6E9B77}" destId="{7C4736FB-B27B-1348-80B0-9CDDF96199B3}" srcOrd="0" destOrd="0" parTransId="{2298C101-0378-3E42-9F88-AA569B0DC47A}" sibTransId="{FCEEB63E-9DF1-FF40-B172-EA7044FC7BB5}"/>
    <dgm:cxn modelId="{668A075B-642D-7149-8378-1F7979598874}" type="presOf" srcId="{7C4736FB-B27B-1348-80B0-9CDDF96199B3}" destId="{67A7C825-F1EE-7D4B-B930-B15685A1B5C1}" srcOrd="1" destOrd="0" presId="urn:microsoft.com/office/officeart/2005/8/layout/lProcess2"/>
    <dgm:cxn modelId="{45147274-1D04-6F4D-9351-36DFBAC1BDFD}" srcId="{FAC62E9E-2DC5-7247-8B5F-580D37ABBEC2}" destId="{D1D3A283-6DC3-254A-8B26-353A5418AFA4}" srcOrd="2" destOrd="0" parTransId="{C68D1DD6-4B64-1041-90BB-ED67F4EA6024}" sibTransId="{FC449165-5E16-454E-87C3-6DEDDC268562}"/>
    <dgm:cxn modelId="{E32E125A-4637-7E46-B37F-3A8C518D428C}" srcId="{7C4736FB-B27B-1348-80B0-9CDDF96199B3}" destId="{332D078A-B68C-674A-9669-D2F96B77EACE}" srcOrd="2" destOrd="0" parTransId="{70D6B42D-C79F-0746-8A40-111A223CA7B5}" sibTransId="{9234711A-D67F-F242-B5AB-FC757AE45CC9}"/>
    <dgm:cxn modelId="{9720A1AA-C051-2542-9F68-D98653244A2F}" type="presOf" srcId="{FAC62E9E-2DC5-7247-8B5F-580D37ABBEC2}" destId="{A021F128-620A-E04F-B374-059C95CFEF8C}" srcOrd="1" destOrd="0" presId="urn:microsoft.com/office/officeart/2005/8/layout/lProcess2"/>
    <dgm:cxn modelId="{7E2A64E2-83E5-6848-A468-163AAC3F3A0A}" type="presOf" srcId="{3878BD31-D939-7C48-AF3B-5BC79D98B631}" destId="{F1B3D48C-C6AD-7B44-A504-DD090876D0F8}" srcOrd="0" destOrd="0" presId="urn:microsoft.com/office/officeart/2005/8/layout/lProcess2"/>
    <dgm:cxn modelId="{FA1A5975-10DD-B24F-B182-F9A1D5596673}" type="presOf" srcId="{2DE772ED-EAAC-7846-9D92-BB2EF554E7F2}" destId="{7FC5F805-3B66-144E-A253-7528B6A53094}" srcOrd="0" destOrd="0" presId="urn:microsoft.com/office/officeart/2005/8/layout/lProcess2"/>
    <dgm:cxn modelId="{D67503AB-F8B9-E346-8EAE-4640AA9988A3}" type="presOf" srcId="{CCD4E261-904B-C248-8232-32F33F6E9B77}" destId="{291FD072-7DC2-6A4E-A0A9-6733F5970D54}" srcOrd="0" destOrd="0" presId="urn:microsoft.com/office/officeart/2005/8/layout/lProcess2"/>
    <dgm:cxn modelId="{3E106B15-D9AB-C14B-90E1-B5F50AD1A1AE}" type="presOf" srcId="{7C4736FB-B27B-1348-80B0-9CDDF96199B3}" destId="{E85D4A8A-16BA-6D40-A3E1-037DDDDBE3E5}" srcOrd="0" destOrd="0" presId="urn:microsoft.com/office/officeart/2005/8/layout/lProcess2"/>
    <dgm:cxn modelId="{AAEF4A68-4559-554B-87F8-B7E80415EE27}" srcId="{FAC62E9E-2DC5-7247-8B5F-580D37ABBEC2}" destId="{2DE772ED-EAAC-7846-9D92-BB2EF554E7F2}" srcOrd="0" destOrd="0" parTransId="{7B3926BF-9EE9-AC4C-A480-A3B803FF46BB}" sibTransId="{F2F5EE69-C53F-B145-88F0-AB3C7A604292}"/>
    <dgm:cxn modelId="{998D3BF3-8EC4-B048-8B02-B5A2FBA17BD6}" srcId="{CCD4E261-904B-C248-8232-32F33F6E9B77}" destId="{FAC62E9E-2DC5-7247-8B5F-580D37ABBEC2}" srcOrd="1" destOrd="0" parTransId="{1D51CD72-EE76-6B45-AE0F-AC48DBF94F9A}" sibTransId="{20F3FE57-1373-8E45-AFCA-305AABFD2204}"/>
    <dgm:cxn modelId="{1A6C3BA3-FC7B-0A41-97B1-A2A6248D5178}" type="presOf" srcId="{332D078A-B68C-674A-9669-D2F96B77EACE}" destId="{C1D134A1-DF4F-F342-AB14-5645A1BABF62}" srcOrd="0" destOrd="0" presId="urn:microsoft.com/office/officeart/2005/8/layout/lProcess2"/>
    <dgm:cxn modelId="{706F7F68-BA25-D249-B9AE-6D5B457F2F6A}" type="presOf" srcId="{3C3BFA5D-6E39-124D-857B-A6AE8848EF77}" destId="{AB6994C8-F587-1241-B415-3B60A4D5272D}" srcOrd="0" destOrd="0" presId="urn:microsoft.com/office/officeart/2005/8/layout/lProcess2"/>
    <dgm:cxn modelId="{4B4D6954-2AA4-2242-9723-0355691E3C06}" type="presParOf" srcId="{291FD072-7DC2-6A4E-A0A9-6733F5970D54}" destId="{CFDBA9E2-B52E-3D4C-8EEE-4657CF401B0E}" srcOrd="0" destOrd="0" presId="urn:microsoft.com/office/officeart/2005/8/layout/lProcess2"/>
    <dgm:cxn modelId="{7EE2D74F-E535-0749-A89C-7A54EF0BDF8B}" type="presParOf" srcId="{CFDBA9E2-B52E-3D4C-8EEE-4657CF401B0E}" destId="{E85D4A8A-16BA-6D40-A3E1-037DDDDBE3E5}" srcOrd="0" destOrd="0" presId="urn:microsoft.com/office/officeart/2005/8/layout/lProcess2"/>
    <dgm:cxn modelId="{2C54C38E-D129-2542-B22F-E29919237D29}" type="presParOf" srcId="{CFDBA9E2-B52E-3D4C-8EEE-4657CF401B0E}" destId="{67A7C825-F1EE-7D4B-B930-B15685A1B5C1}" srcOrd="1" destOrd="0" presId="urn:microsoft.com/office/officeart/2005/8/layout/lProcess2"/>
    <dgm:cxn modelId="{A959546A-BBB9-9A4D-9E23-91FE7F8A40FA}" type="presParOf" srcId="{CFDBA9E2-B52E-3D4C-8EEE-4657CF401B0E}" destId="{B6B90AED-BCAE-1940-8BCB-CEEAD8F12155}" srcOrd="2" destOrd="0" presId="urn:microsoft.com/office/officeart/2005/8/layout/lProcess2"/>
    <dgm:cxn modelId="{0137E580-A23C-3B4E-A19D-C7E1591E93C6}" type="presParOf" srcId="{B6B90AED-BCAE-1940-8BCB-CEEAD8F12155}" destId="{BBB72F3F-9C7F-6542-A292-E8C47F8778F1}" srcOrd="0" destOrd="0" presId="urn:microsoft.com/office/officeart/2005/8/layout/lProcess2"/>
    <dgm:cxn modelId="{EE402674-E513-9E42-8B28-B3D59C16B3FA}" type="presParOf" srcId="{BBB72F3F-9C7F-6542-A292-E8C47F8778F1}" destId="{F1B3D48C-C6AD-7B44-A504-DD090876D0F8}" srcOrd="0" destOrd="0" presId="urn:microsoft.com/office/officeart/2005/8/layout/lProcess2"/>
    <dgm:cxn modelId="{4B6D207E-1B01-6B41-ACA9-A52DFB47AD83}" type="presParOf" srcId="{BBB72F3F-9C7F-6542-A292-E8C47F8778F1}" destId="{F5620C02-EAA0-8C4E-A74D-A9F377ADAB1A}" srcOrd="1" destOrd="0" presId="urn:microsoft.com/office/officeart/2005/8/layout/lProcess2"/>
    <dgm:cxn modelId="{01DBBF00-99E6-D84A-8A62-4D1C165E5BE5}" type="presParOf" srcId="{BBB72F3F-9C7F-6542-A292-E8C47F8778F1}" destId="{852A4828-B1E9-FD49-90B7-CDDFD1E2A4A1}" srcOrd="2" destOrd="0" presId="urn:microsoft.com/office/officeart/2005/8/layout/lProcess2"/>
    <dgm:cxn modelId="{4F5E2048-D9A5-3748-811D-3CBCCECCAA4A}" type="presParOf" srcId="{BBB72F3F-9C7F-6542-A292-E8C47F8778F1}" destId="{276DAC80-D4A9-1741-8A18-5EA928DD193D}" srcOrd="3" destOrd="0" presId="urn:microsoft.com/office/officeart/2005/8/layout/lProcess2"/>
    <dgm:cxn modelId="{323A2FF8-806E-5C4F-A03D-4993C32C9D89}" type="presParOf" srcId="{BBB72F3F-9C7F-6542-A292-E8C47F8778F1}" destId="{C1D134A1-DF4F-F342-AB14-5645A1BABF62}" srcOrd="4" destOrd="0" presId="urn:microsoft.com/office/officeart/2005/8/layout/lProcess2"/>
    <dgm:cxn modelId="{EB942809-B460-D44A-91CF-8E223DDF46F9}" type="presParOf" srcId="{291FD072-7DC2-6A4E-A0A9-6733F5970D54}" destId="{B50D2FCA-06CB-C74F-9BCE-F095D556E9D7}" srcOrd="1" destOrd="0" presId="urn:microsoft.com/office/officeart/2005/8/layout/lProcess2"/>
    <dgm:cxn modelId="{57203EC1-2E7A-6442-89CF-FB9090B6DB1D}" type="presParOf" srcId="{291FD072-7DC2-6A4E-A0A9-6733F5970D54}" destId="{207FB454-E556-2A49-BE12-1DEDB9DF6E96}" srcOrd="2" destOrd="0" presId="urn:microsoft.com/office/officeart/2005/8/layout/lProcess2"/>
    <dgm:cxn modelId="{473A4283-19B2-F14C-846C-FA209B341EAE}" type="presParOf" srcId="{207FB454-E556-2A49-BE12-1DEDB9DF6E96}" destId="{BFDA403A-51B9-C741-881A-FBABE8B15090}" srcOrd="0" destOrd="0" presId="urn:microsoft.com/office/officeart/2005/8/layout/lProcess2"/>
    <dgm:cxn modelId="{571CC968-A9D0-574E-B82D-CB96E9D11BED}" type="presParOf" srcId="{207FB454-E556-2A49-BE12-1DEDB9DF6E96}" destId="{A021F128-620A-E04F-B374-059C95CFEF8C}" srcOrd="1" destOrd="0" presId="urn:microsoft.com/office/officeart/2005/8/layout/lProcess2"/>
    <dgm:cxn modelId="{E5C0A914-73B0-6F4C-B65B-FEB86547344E}" type="presParOf" srcId="{207FB454-E556-2A49-BE12-1DEDB9DF6E96}" destId="{F16AB73B-BD34-3F48-92D4-93DA1F350D7F}" srcOrd="2" destOrd="0" presId="urn:microsoft.com/office/officeart/2005/8/layout/lProcess2"/>
    <dgm:cxn modelId="{5DA93995-7388-F34D-BA51-395A4A3755C4}" type="presParOf" srcId="{F16AB73B-BD34-3F48-92D4-93DA1F350D7F}" destId="{F27917F0-DD68-2D4D-B638-CC799B73230A}" srcOrd="0" destOrd="0" presId="urn:microsoft.com/office/officeart/2005/8/layout/lProcess2"/>
    <dgm:cxn modelId="{3B9571DC-D514-3348-973F-701851FAB81A}" type="presParOf" srcId="{F27917F0-DD68-2D4D-B638-CC799B73230A}" destId="{7FC5F805-3B66-144E-A253-7528B6A53094}" srcOrd="0" destOrd="0" presId="urn:microsoft.com/office/officeart/2005/8/layout/lProcess2"/>
    <dgm:cxn modelId="{52F17BB1-73B3-2948-8B31-6FE87B0C3AE9}" type="presParOf" srcId="{F27917F0-DD68-2D4D-B638-CC799B73230A}" destId="{A54E0E26-9E4C-004A-9600-22FA6B63D094}" srcOrd="1" destOrd="0" presId="urn:microsoft.com/office/officeart/2005/8/layout/lProcess2"/>
    <dgm:cxn modelId="{39603934-6EAA-5948-BB4F-B3ACFD8148B7}" type="presParOf" srcId="{F27917F0-DD68-2D4D-B638-CC799B73230A}" destId="{6A506BA4-F1B0-3840-AFF3-06A31E1689D2}" srcOrd="2" destOrd="0" presId="urn:microsoft.com/office/officeart/2005/8/layout/lProcess2"/>
    <dgm:cxn modelId="{34A7AE2F-A22B-A344-863F-95019A15C7EA}" type="presParOf" srcId="{F27917F0-DD68-2D4D-B638-CC799B73230A}" destId="{7CD0C9BB-4BAC-1D4B-B9A3-A716D885B128}" srcOrd="3" destOrd="0" presId="urn:microsoft.com/office/officeart/2005/8/layout/lProcess2"/>
    <dgm:cxn modelId="{2C419F5C-2584-1E45-B0DC-41D68D52CAD2}" type="presParOf" srcId="{F27917F0-DD68-2D4D-B638-CC799B73230A}" destId="{FFFB086B-1CF7-094E-BA10-A2F39DF8DF48}" srcOrd="4" destOrd="0" presId="urn:microsoft.com/office/officeart/2005/8/layout/lProcess2"/>
    <dgm:cxn modelId="{9A153F73-8FD2-4D47-9E26-3860DAC69A7E}" type="presParOf" srcId="{F27917F0-DD68-2D4D-B638-CC799B73230A}" destId="{A8CD7092-C529-4241-A12C-66E1C35FBF9F}" srcOrd="5" destOrd="0" presId="urn:microsoft.com/office/officeart/2005/8/layout/lProcess2"/>
    <dgm:cxn modelId="{41CF3B53-0F4F-5945-B201-6004F264E5AD}" type="presParOf" srcId="{F27917F0-DD68-2D4D-B638-CC799B73230A}" destId="{AB6994C8-F587-1241-B415-3B60A4D5272D}" srcOrd="6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85D4A8A-16BA-6D40-A3E1-037DDDDBE3E5}">
      <dsp:nvSpPr>
        <dsp:cNvPr id="0" name=""/>
        <dsp:cNvSpPr/>
      </dsp:nvSpPr>
      <dsp:spPr>
        <a:xfrm>
          <a:off x="0" y="0"/>
          <a:ext cx="2869455" cy="3626776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1">
                <a:shade val="100000"/>
                <a:satMod val="120000"/>
              </a:schemeClr>
            </a:gs>
            <a:gs pos="69000">
              <a:schemeClr val="accent1">
                <a:tint val="80000"/>
                <a:shade val="100000"/>
                <a:satMod val="150000"/>
              </a:schemeClr>
            </a:gs>
            <a:gs pos="100000">
              <a:schemeClr val="accent1">
                <a:tint val="50000"/>
                <a:shade val="100000"/>
                <a:satMod val="15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innerShdw blurRad="127000" dist="25400" dir="13500000">
            <a:srgbClr val="C0C0C0">
              <a:alpha val="75000"/>
            </a:srgbClr>
          </a:innerShdw>
          <a:outerShdw blurRad="88900" dist="25400" dir="5400000" sx="102000" sy="102000" algn="ctr" rotWithShape="0">
            <a:srgbClr val="C0C0C0">
              <a:alpha val="40000"/>
            </a:srgbClr>
          </a:outerShdw>
        </a:effectLst>
        <a:scene3d>
          <a:camera prst="perspectiveLeft" fov="300000"/>
          <a:lightRig rig="soft" dir="l">
            <a:rot lat="0" lon="0" rev="4200000"/>
          </a:lightRig>
        </a:scene3d>
        <a:sp3d extrusionH="38100" prstMaterial="powder">
          <a:bevelT w="50800" h="88900" prst="convex"/>
        </a:sp3d>
      </dsp:spPr>
      <dsp:style>
        <a:lnRef idx="0">
          <a:schemeClr val="accent1"/>
        </a:lnRef>
        <a:fillRef idx="3">
          <a:schemeClr val="accent1"/>
        </a:fillRef>
        <a:effectRef idx="3">
          <a:schemeClr val="accent1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Map Stage</a:t>
          </a:r>
          <a:endParaRPr lang="en-US" sz="2400" kern="1200" dirty="0"/>
        </a:p>
      </dsp:txBody>
      <dsp:txXfrm>
        <a:off x="0" y="0"/>
        <a:ext cx="2869455" cy="1088033"/>
      </dsp:txXfrm>
    </dsp:sp>
    <dsp:sp modelId="{F1B3D48C-C6AD-7B44-A504-DD090876D0F8}">
      <dsp:nvSpPr>
        <dsp:cNvPr id="0" name=""/>
        <dsp:cNvSpPr/>
      </dsp:nvSpPr>
      <dsp:spPr>
        <a:xfrm>
          <a:off x="289928" y="1088343"/>
          <a:ext cx="2295564" cy="712516"/>
        </a:xfrm>
        <a:prstGeom prst="roundRect">
          <a:avLst>
            <a:gd name="adj" fmla="val 10000"/>
          </a:avLst>
        </a:prstGeom>
        <a:gradFill rotWithShape="1">
          <a:gsLst>
            <a:gs pos="31000">
              <a:schemeClr val="accent5">
                <a:tint val="100000"/>
                <a:shade val="100000"/>
                <a:satMod val="120000"/>
              </a:schemeClr>
            </a:gs>
            <a:gs pos="100000">
              <a:schemeClr val="accent5">
                <a:tint val="50000"/>
                <a:satMod val="150000"/>
              </a:schemeClr>
            </a:gs>
          </a:gsLst>
          <a:lin ang="5400000" scaled="1"/>
        </a:gradFill>
        <a:ln w="12700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/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50800" tIns="38100" rIns="508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err="1" smtClean="0"/>
            <a:t>M</a:t>
          </a:r>
          <a:r>
            <a:rPr lang="en-US" sz="2000" kern="1200" baseline="-25000" dirty="0" err="1" smtClean="0"/>
            <a:t>min,avg,max</a:t>
          </a:r>
          <a:endParaRPr lang="en-US" sz="2000" kern="1200" baseline="-25000" dirty="0"/>
        </a:p>
      </dsp:txBody>
      <dsp:txXfrm>
        <a:off x="289928" y="1088343"/>
        <a:ext cx="2295564" cy="712516"/>
      </dsp:txXfrm>
    </dsp:sp>
    <dsp:sp modelId="{852A4828-B1E9-FD49-90B7-CDDFD1E2A4A1}">
      <dsp:nvSpPr>
        <dsp:cNvPr id="0" name=""/>
        <dsp:cNvSpPr/>
      </dsp:nvSpPr>
      <dsp:spPr>
        <a:xfrm>
          <a:off x="289928" y="1910477"/>
          <a:ext cx="2295564" cy="712516"/>
        </a:xfrm>
        <a:prstGeom prst="roundRect">
          <a:avLst>
            <a:gd name="adj" fmla="val 10000"/>
          </a:avLst>
        </a:prstGeom>
        <a:gradFill rotWithShape="1">
          <a:gsLst>
            <a:gs pos="31000">
              <a:schemeClr val="accent5">
                <a:tint val="100000"/>
                <a:shade val="100000"/>
                <a:satMod val="120000"/>
              </a:schemeClr>
            </a:gs>
            <a:gs pos="100000">
              <a:schemeClr val="accent5">
                <a:tint val="50000"/>
                <a:satMod val="150000"/>
              </a:schemeClr>
            </a:gs>
          </a:gsLst>
          <a:lin ang="5400000" scaled="1"/>
        </a:gradFill>
        <a:ln w="12700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/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50800" tIns="38100" rIns="508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err="1" smtClean="0"/>
            <a:t>AvgInputSize</a:t>
          </a:r>
          <a:endParaRPr lang="en-US" sz="2000" kern="1200" dirty="0"/>
        </a:p>
      </dsp:txBody>
      <dsp:txXfrm>
        <a:off x="289928" y="1910477"/>
        <a:ext cx="2295564" cy="712516"/>
      </dsp:txXfrm>
    </dsp:sp>
    <dsp:sp modelId="{C1D134A1-DF4F-F342-AB14-5645A1BABF62}">
      <dsp:nvSpPr>
        <dsp:cNvPr id="0" name=""/>
        <dsp:cNvSpPr/>
      </dsp:nvSpPr>
      <dsp:spPr>
        <a:xfrm>
          <a:off x="289928" y="2732611"/>
          <a:ext cx="2295564" cy="712516"/>
        </a:xfrm>
        <a:prstGeom prst="roundRect">
          <a:avLst>
            <a:gd name="adj" fmla="val 10000"/>
          </a:avLst>
        </a:prstGeom>
        <a:gradFill rotWithShape="1">
          <a:gsLst>
            <a:gs pos="31000">
              <a:schemeClr val="accent5">
                <a:tint val="100000"/>
                <a:shade val="100000"/>
                <a:satMod val="120000"/>
              </a:schemeClr>
            </a:gs>
            <a:gs pos="100000">
              <a:schemeClr val="accent5">
                <a:tint val="50000"/>
                <a:satMod val="150000"/>
              </a:schemeClr>
            </a:gs>
          </a:gsLst>
          <a:lin ang="5400000" scaled="1"/>
        </a:gradFill>
        <a:ln w="12700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/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50800" tIns="38100" rIns="508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Selectivity</a:t>
          </a:r>
          <a:endParaRPr lang="en-US" sz="2000" kern="1200" dirty="0"/>
        </a:p>
      </dsp:txBody>
      <dsp:txXfrm>
        <a:off x="289928" y="2732611"/>
        <a:ext cx="2295564" cy="712516"/>
      </dsp:txXfrm>
    </dsp:sp>
    <dsp:sp modelId="{BFDA403A-51B9-C741-881A-FBABE8B15090}">
      <dsp:nvSpPr>
        <dsp:cNvPr id="0" name=""/>
        <dsp:cNvSpPr/>
      </dsp:nvSpPr>
      <dsp:spPr>
        <a:xfrm>
          <a:off x="3090630" y="0"/>
          <a:ext cx="2869455" cy="3626776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3">
                <a:shade val="100000"/>
                <a:satMod val="120000"/>
              </a:schemeClr>
            </a:gs>
            <a:gs pos="69000">
              <a:schemeClr val="accent3">
                <a:tint val="80000"/>
                <a:shade val="100000"/>
                <a:satMod val="150000"/>
              </a:schemeClr>
            </a:gs>
            <a:gs pos="100000">
              <a:schemeClr val="accent3">
                <a:tint val="50000"/>
                <a:shade val="100000"/>
                <a:satMod val="15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innerShdw blurRad="127000" dist="25400" dir="13500000">
            <a:srgbClr val="C0C0C0">
              <a:alpha val="75000"/>
            </a:srgbClr>
          </a:innerShdw>
          <a:outerShdw blurRad="88900" dist="25400" dir="5400000" sx="102000" sy="102000" algn="ctr" rotWithShape="0">
            <a:srgbClr val="C0C0C0">
              <a:alpha val="40000"/>
            </a:srgbClr>
          </a:outerShdw>
        </a:effectLst>
        <a:scene3d>
          <a:camera prst="perspectiveLeft" fov="300000"/>
          <a:lightRig rig="soft" dir="l">
            <a:rot lat="0" lon="0" rev="4200000"/>
          </a:lightRig>
        </a:scene3d>
        <a:sp3d extrusionH="38100" prstMaterial="powder">
          <a:bevelT w="50800" h="88900" prst="convex"/>
        </a:sp3d>
      </dsp:spPr>
      <dsp:style>
        <a:lnRef idx="0">
          <a:schemeClr val="accent3"/>
        </a:lnRef>
        <a:fillRef idx="3">
          <a:schemeClr val="accent3"/>
        </a:fillRef>
        <a:effectRef idx="3">
          <a:schemeClr val="accent3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Reduce Stage</a:t>
          </a:r>
          <a:endParaRPr lang="en-US" sz="2400" kern="1200" dirty="0"/>
        </a:p>
      </dsp:txBody>
      <dsp:txXfrm>
        <a:off x="3090630" y="0"/>
        <a:ext cx="2869455" cy="1088033"/>
      </dsp:txXfrm>
    </dsp:sp>
    <dsp:sp modelId="{7FC5F805-3B66-144E-A253-7528B6A53094}">
      <dsp:nvSpPr>
        <dsp:cNvPr id="0" name=""/>
        <dsp:cNvSpPr/>
      </dsp:nvSpPr>
      <dsp:spPr>
        <a:xfrm>
          <a:off x="3374593" y="1088121"/>
          <a:ext cx="2295564" cy="528344"/>
        </a:xfrm>
        <a:prstGeom prst="roundRect">
          <a:avLst>
            <a:gd name="adj" fmla="val 10000"/>
          </a:avLst>
        </a:prstGeom>
        <a:gradFill rotWithShape="1">
          <a:gsLst>
            <a:gs pos="31000">
              <a:schemeClr val="accent5">
                <a:tint val="100000"/>
                <a:shade val="100000"/>
                <a:satMod val="120000"/>
              </a:schemeClr>
            </a:gs>
            <a:gs pos="100000">
              <a:schemeClr val="accent5">
                <a:tint val="50000"/>
                <a:satMod val="150000"/>
              </a:schemeClr>
            </a:gs>
          </a:gsLst>
          <a:lin ang="5400000" scaled="1"/>
        </a:gradFill>
        <a:ln w="12700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/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45720" tIns="34290" rIns="4572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Shuffle/</a:t>
          </a:r>
          <a:r>
            <a:rPr lang="en-US" sz="1800" kern="1200" dirty="0" err="1" smtClean="0"/>
            <a:t>Sort</a:t>
          </a:r>
          <a:r>
            <a:rPr lang="en-US" sz="1800" kern="1200" baseline="-25000" dirty="0" err="1" smtClean="0"/>
            <a:t>avg,max</a:t>
          </a:r>
          <a:endParaRPr lang="en-US" sz="1800" kern="1200" baseline="-25000" dirty="0"/>
        </a:p>
      </dsp:txBody>
      <dsp:txXfrm>
        <a:off x="3374593" y="1088121"/>
        <a:ext cx="2295564" cy="528344"/>
      </dsp:txXfrm>
    </dsp:sp>
    <dsp:sp modelId="{6A506BA4-F1B0-3840-AFF3-06A31E1689D2}">
      <dsp:nvSpPr>
        <dsp:cNvPr id="0" name=""/>
        <dsp:cNvSpPr/>
      </dsp:nvSpPr>
      <dsp:spPr>
        <a:xfrm>
          <a:off x="3374593" y="1697749"/>
          <a:ext cx="2295564" cy="528344"/>
        </a:xfrm>
        <a:prstGeom prst="roundRect">
          <a:avLst>
            <a:gd name="adj" fmla="val 10000"/>
          </a:avLst>
        </a:prstGeom>
        <a:gradFill rotWithShape="1">
          <a:gsLst>
            <a:gs pos="31000">
              <a:schemeClr val="accent5">
                <a:tint val="100000"/>
                <a:shade val="100000"/>
                <a:satMod val="120000"/>
              </a:schemeClr>
            </a:gs>
            <a:gs pos="100000">
              <a:schemeClr val="accent5">
                <a:tint val="50000"/>
                <a:satMod val="150000"/>
              </a:schemeClr>
            </a:gs>
          </a:gsLst>
          <a:lin ang="5400000" scaled="1"/>
        </a:gradFill>
        <a:ln w="12700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/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45720" tIns="34290" rIns="4572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err="1" smtClean="0"/>
            <a:t>Reduce</a:t>
          </a:r>
          <a:r>
            <a:rPr lang="en-US" sz="1800" kern="1200" baseline="-25000" dirty="0" err="1" smtClean="0"/>
            <a:t>avg,max</a:t>
          </a:r>
          <a:endParaRPr lang="en-US" sz="1800" kern="1200" baseline="-25000" dirty="0"/>
        </a:p>
      </dsp:txBody>
      <dsp:txXfrm>
        <a:off x="3374593" y="1697749"/>
        <a:ext cx="2295564" cy="528344"/>
      </dsp:txXfrm>
    </dsp:sp>
    <dsp:sp modelId="{FFFB086B-1CF7-094E-BA10-A2F39DF8DF48}">
      <dsp:nvSpPr>
        <dsp:cNvPr id="0" name=""/>
        <dsp:cNvSpPr/>
      </dsp:nvSpPr>
      <dsp:spPr>
        <a:xfrm>
          <a:off x="3374593" y="2307377"/>
          <a:ext cx="2295564" cy="528344"/>
        </a:xfrm>
        <a:prstGeom prst="roundRect">
          <a:avLst>
            <a:gd name="adj" fmla="val 10000"/>
          </a:avLst>
        </a:prstGeom>
        <a:gradFill rotWithShape="1">
          <a:gsLst>
            <a:gs pos="31000">
              <a:schemeClr val="accent5">
                <a:tint val="100000"/>
                <a:shade val="100000"/>
                <a:satMod val="120000"/>
              </a:schemeClr>
            </a:gs>
            <a:gs pos="100000">
              <a:schemeClr val="accent5">
                <a:tint val="50000"/>
                <a:satMod val="150000"/>
              </a:schemeClr>
            </a:gs>
          </a:gsLst>
          <a:lin ang="5400000" scaled="1"/>
        </a:gradFill>
        <a:ln w="12700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/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45720" tIns="34290" rIns="4572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err="1" smtClean="0"/>
            <a:t>AvgInputSize</a:t>
          </a:r>
          <a:endParaRPr lang="en-US" sz="1800" kern="1200" dirty="0"/>
        </a:p>
      </dsp:txBody>
      <dsp:txXfrm>
        <a:off x="3374593" y="2307377"/>
        <a:ext cx="2295564" cy="528344"/>
      </dsp:txXfrm>
    </dsp:sp>
    <dsp:sp modelId="{AB6994C8-F587-1241-B415-3B60A4D5272D}">
      <dsp:nvSpPr>
        <dsp:cNvPr id="0" name=""/>
        <dsp:cNvSpPr/>
      </dsp:nvSpPr>
      <dsp:spPr>
        <a:xfrm>
          <a:off x="3374593" y="2917005"/>
          <a:ext cx="2295564" cy="528344"/>
        </a:xfrm>
        <a:prstGeom prst="roundRect">
          <a:avLst>
            <a:gd name="adj" fmla="val 10000"/>
          </a:avLst>
        </a:prstGeom>
        <a:gradFill rotWithShape="1">
          <a:gsLst>
            <a:gs pos="31000">
              <a:schemeClr val="accent5">
                <a:tint val="100000"/>
                <a:shade val="100000"/>
                <a:satMod val="120000"/>
              </a:schemeClr>
            </a:gs>
            <a:gs pos="100000">
              <a:schemeClr val="accent5">
                <a:tint val="50000"/>
                <a:satMod val="150000"/>
              </a:schemeClr>
            </a:gs>
          </a:gsLst>
          <a:lin ang="5400000" scaled="1"/>
        </a:gradFill>
        <a:ln w="12700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/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45720" tIns="34290" rIns="4572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Selectivity</a:t>
          </a:r>
          <a:endParaRPr lang="en-US" sz="1800" kern="1200" dirty="0"/>
        </a:p>
      </dsp:txBody>
      <dsp:txXfrm>
        <a:off x="3374593" y="2917005"/>
        <a:ext cx="2295564" cy="52834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image" Target="../media/image9.e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9.wmf"/><Relationship Id="rId7" Type="http://schemas.openxmlformats.org/officeDocument/2006/relationships/image" Target="../media/image23.wmf"/><Relationship Id="rId2" Type="http://schemas.openxmlformats.org/officeDocument/2006/relationships/image" Target="../media/image18.wmf"/><Relationship Id="rId1" Type="http://schemas.openxmlformats.org/officeDocument/2006/relationships/image" Target="../media/image17.wmf"/><Relationship Id="rId6" Type="http://schemas.openxmlformats.org/officeDocument/2006/relationships/image" Target="../media/image22.wmf"/><Relationship Id="rId5" Type="http://schemas.openxmlformats.org/officeDocument/2006/relationships/image" Target="../media/image21.wmf"/><Relationship Id="rId4" Type="http://schemas.openxmlformats.org/officeDocument/2006/relationships/image" Target="../media/image20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EE399E-9885-4A49-8D51-F4486489E472}" type="datetimeFigureOut">
              <a:rPr lang="en-US" smtClean="0"/>
              <a:pPr/>
              <a:t>12/9/2011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465BEE-B31F-5C4E-AF82-C93DF27D484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13C732-64D5-664C-88C6-89129FA6B7B7}" type="datetimeFigureOut">
              <a:rPr lang="en-US" smtClean="0"/>
              <a:pPr/>
              <a:t>12/9/2011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4BA5DC-648A-F04A-ACE4-3C0595EF83B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CFFBB8-DFF6-4AB1-B22C-A809315C3D08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BA286E-AE17-458F-A61A-73ACBDA80A00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9C02BD-6C46-B141-8FB3-1B4EE4295E40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Change latex Nm/</a:t>
            </a:r>
            <a:r>
              <a:rPr lang="en-US" dirty="0" err="1" smtClean="0"/>
              <a:t>Sm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4BA5DC-648A-F04A-ACE4-3C0595EF83BD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9C02BD-6C46-B141-8FB3-1B4EE4295E40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4BA5DC-648A-F04A-ACE4-3C0595EF83BD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328167" y="1295405"/>
            <a:ext cx="6487668" cy="3152887"/>
          </a:xfrm>
          <a:prstGeom prst="rect">
            <a:avLst/>
          </a:prstGeo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/>
          <a:p>
            <a:pPr marL="0" indent="0" algn="l" defTabSz="914400" rtl="0" eaLnBrk="1" latinLnBrk="0" hangingPunct="1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</a:pPr>
            <a:endParaRPr sz="3200" kern="120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22921" y="1524005"/>
            <a:ext cx="6498158" cy="1724867"/>
          </a:xfrm>
        </p:spPr>
        <p:txBody>
          <a:bodyPr vert="horz" lIns="91440" tIns="45720" rIns="91440" bIns="45720" rtlCol="0" anchor="b" anchorCtr="0">
            <a:noAutofit/>
          </a:bodyPr>
          <a:lstStyle>
            <a:lvl1pPr marL="0" indent="0" algn="ctr" defTabSz="914400" rtl="0" eaLnBrk="1" latinLnBrk="0" hangingPunct="1">
              <a:spcBef>
                <a:spcPct val="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4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22924" y="3299015"/>
            <a:ext cx="6498159" cy="916641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ts val="3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9C6810-927F-2B42-9DB7-05D34B35A1CE}" type="datetime1">
              <a:rPr lang="en-US" smtClean="0"/>
              <a:pPr/>
              <a:t>12/9/2011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B5F8E-3F3A-FD45-ABB6-C5D784360AB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65190-9C21-7F44-8FC3-B3A7A5E470AE}" type="datetime1">
              <a:rPr lang="en-US" smtClean="0"/>
              <a:pPr/>
              <a:t>12/9/2011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000"/>
            </a:lvl1pPr>
          </a:lstStyle>
          <a:p>
            <a:fld id="{26AB5F8E-3F3A-FD45-ABB6-C5D784360AB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3539" y="3352805"/>
            <a:ext cx="8416925" cy="147002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3539" y="4771034"/>
            <a:ext cx="8416925" cy="972671"/>
          </a:xfrm>
        </p:spPr>
        <p:txBody>
          <a:bodyPr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AD0A96-FDC8-D04B-82AB-86A1F5772FCE}" type="datetime1">
              <a:rPr lang="en-US" smtClean="0"/>
              <a:pPr/>
              <a:t>12/9/2011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B5F8E-3F3A-FD45-ABB6-C5D784360AB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Picture Placeholder 2"/>
          <p:cNvSpPr>
            <a:spLocks noGrp="1"/>
          </p:cNvSpPr>
          <p:nvPr>
            <p:ph type="pic" idx="13"/>
          </p:nvPr>
        </p:nvSpPr>
        <p:spPr>
          <a:xfrm>
            <a:off x="370980" y="363537"/>
            <a:ext cx="8402040" cy="2836864"/>
          </a:xfr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7" y="2403147"/>
            <a:ext cx="8056563" cy="1362076"/>
          </a:xfrm>
        </p:spPr>
        <p:txBody>
          <a:bodyPr anchor="b" anchorCtr="0"/>
          <a:lstStyle>
            <a:lvl1pPr algn="ctr">
              <a:defRPr sz="4600" b="0" cap="none" baseline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7" y="3736009"/>
            <a:ext cx="8056563" cy="1500187"/>
          </a:xfrm>
        </p:spPr>
        <p:txBody>
          <a:bodyPr anchor="t" anchorCtr="0"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50D7F8-597A-724E-B671-0A99A965F091}" type="datetime1">
              <a:rPr lang="en-US" smtClean="0"/>
              <a:pPr/>
              <a:t>12/9/2011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B5F8E-3F3A-FD45-ABB6-C5D784360AB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107580"/>
            <a:ext cx="8042276" cy="133695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49275" y="1600201"/>
            <a:ext cx="3840480" cy="4343400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1071" y="1600201"/>
            <a:ext cx="3840480" cy="4343400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4218DA-90E7-2549-A324-236145F4715E}" type="datetime1">
              <a:rPr lang="en-US" smtClean="0"/>
              <a:pPr/>
              <a:t>12/9/2011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B5F8E-3F3A-FD45-ABB6-C5D784360AB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4" y="107580"/>
            <a:ext cx="8042276" cy="1336955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4" y="1453231"/>
            <a:ext cx="3840480" cy="750887"/>
          </a:xfrm>
        </p:spPr>
        <p:txBody>
          <a:bodyPr anchor="b">
            <a:noAutofit/>
          </a:bodyPr>
          <a:lstStyle>
            <a:lvl1pPr marL="0" indent="0" algn="ctr">
              <a:spcBef>
                <a:spcPts val="0"/>
              </a:spcBef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9274" y="2347420"/>
            <a:ext cx="3840480" cy="3596187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1070" y="1453231"/>
            <a:ext cx="3840480" cy="750887"/>
          </a:xfrm>
        </p:spPr>
        <p:txBody>
          <a:bodyPr anchor="b">
            <a:noAutofit/>
          </a:bodyPr>
          <a:lstStyle>
            <a:lvl1pPr marL="0" indent="0" algn="ctr">
              <a:spcBef>
                <a:spcPts val="0"/>
              </a:spcBef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1070" y="2347420"/>
            <a:ext cx="3840480" cy="3596187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49805D-4B6C-0041-8B61-42E388351F34}" type="datetime1">
              <a:rPr lang="en-US" smtClean="0"/>
              <a:pPr/>
              <a:t>12/9/2011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B5F8E-3F3A-FD45-ABB6-C5D784360AB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E87ED8-F549-CA4C-B86B-094DC932856B}" type="datetime1">
              <a:rPr lang="en-US" smtClean="0"/>
              <a:pPr/>
              <a:t>12/9/2011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B5F8E-3F3A-FD45-ABB6-C5D784360AB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A32A2D-DFA9-324F-AF96-ADA580BDC8F1}" type="datetime1">
              <a:rPr lang="en-US" smtClean="0"/>
              <a:pPr/>
              <a:t>12/9/2011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B5F8E-3F3A-FD45-ABB6-C5D784360AB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399" y="611877"/>
            <a:ext cx="3840480" cy="1162051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2824" y="368303"/>
            <a:ext cx="3840480" cy="5575301"/>
          </a:xfrm>
        </p:spPr>
        <p:txBody>
          <a:bodyPr>
            <a:normAutofit/>
          </a:bodyPr>
          <a:lstStyle>
            <a:lvl1pPr>
              <a:spcBef>
                <a:spcPts val="2000"/>
              </a:spcBef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399" y="1787859"/>
            <a:ext cx="3840480" cy="372015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22222C-EF76-B74B-9E5A-8B87B704D65A}" type="datetime1">
              <a:rPr lang="en-US" smtClean="0"/>
              <a:pPr/>
              <a:t>12/9/2011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B5F8E-3F3A-FD45-ABB6-C5D784360AB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2" y="611877"/>
            <a:ext cx="4079545" cy="1162051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402" y="1787859"/>
            <a:ext cx="4079545" cy="372015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70D91-7F10-AF4C-9131-A84CE90E69EB}" type="datetime1">
              <a:rPr lang="en-US" smtClean="0"/>
              <a:pPr/>
              <a:t>12/9/2011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B5F8E-3F3A-FD45-ABB6-C5D784360AB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Picture Placeholder 2"/>
          <p:cNvSpPr>
            <a:spLocks noGrp="1"/>
          </p:cNvSpPr>
          <p:nvPr>
            <p:ph type="pic" idx="1"/>
          </p:nvPr>
        </p:nvSpPr>
        <p:spPr>
          <a:xfrm>
            <a:off x="5090617" y="359395"/>
            <a:ext cx="3657600" cy="5318076"/>
          </a:xfr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7037C-6E6E-1541-9E0D-5EBF675CABE8}" type="datetime1">
              <a:rPr lang="en-US" smtClean="0"/>
              <a:pPr/>
              <a:t>12/9/2011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B5F8E-3F3A-FD45-ABB6-C5D784360AB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69792" y="368303"/>
            <a:ext cx="1524000" cy="557530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49275" y="368303"/>
            <a:ext cx="6689726" cy="557530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8958F-A2D9-664B-B99F-328B63B846C4}" type="datetime1">
              <a:rPr lang="en-US" smtClean="0"/>
              <a:pPr/>
              <a:t>12/9/2011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B5F8E-3F3A-FD45-ABB6-C5D784360AB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Line with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 hasCustomPrompt="1"/>
          </p:nvPr>
        </p:nvSpPr>
        <p:spPr>
          <a:xfrm>
            <a:off x="339725" y="420624"/>
            <a:ext cx="8375650" cy="439737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0" marR="0" indent="0" algn="l" defTabSz="914400" rtl="0" eaLnBrk="1" fontAlgn="auto" latinLnBrk="0" hangingPunct="1">
              <a:lnSpc>
                <a:spcPts val="33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300" baseline="0">
                <a:solidFill>
                  <a:schemeClr val="tx1"/>
                </a:solidFill>
                <a:latin typeface="Futura Bk" pitchFamily="34" charset="0"/>
              </a:defRPr>
            </a:lvl1pPr>
          </a:lstStyle>
          <a:p>
            <a:r>
              <a:rPr lang="en-US" dirty="0" smtClean="0"/>
              <a:t>Single Line Title</a:t>
            </a:r>
            <a:endParaRPr lang="en-US" dirty="0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A3B96723-4604-4DC7-98F5-729EAC14F9C0}" type="datetime1">
              <a:rPr lang="en-US" smtClean="0"/>
              <a:pPr/>
              <a:t>12/9/2011</a:t>
            </a:fld>
            <a:endParaRPr lang="en-US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FE57C1-99E3-4342-90AE-63D315326D4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Content Placeholder 12"/>
          <p:cNvSpPr>
            <a:spLocks noGrp="1"/>
          </p:cNvSpPr>
          <p:nvPr>
            <p:ph sz="quarter" idx="14"/>
          </p:nvPr>
        </p:nvSpPr>
        <p:spPr>
          <a:xfrm>
            <a:off x="365760" y="1137920"/>
            <a:ext cx="8348472" cy="5015992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49275" y="107578"/>
            <a:ext cx="8042276" cy="1000895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US" dirty="0" smtClean="0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5" y="1302189"/>
            <a:ext cx="8042276" cy="46414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629835" y="6275674"/>
            <a:ext cx="2133600" cy="36512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F3C74EE2-BFEA-404B-929A-C7F399EA5529}" type="datetime1">
              <a:rPr lang="en-US" smtClean="0"/>
              <a:pPr/>
              <a:t>12/9/2011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459" y="6275674"/>
            <a:ext cx="4840941" cy="36512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00951" y="6275674"/>
            <a:ext cx="990600" cy="36512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bg1"/>
                </a:solidFill>
              </a:defRPr>
            </a:lvl1pPr>
          </a:lstStyle>
          <a:p>
            <a:fld id="{26AB5F8E-3F3A-FD45-ABB6-C5D784360AB9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5"/>
          <p:cNvPicPr>
            <a:picLocks noChangeAspect="1" noChangeArrowheads="1"/>
          </p:cNvPicPr>
          <p:nvPr userDrawn="1"/>
        </p:nvPicPr>
        <p:blipFill>
          <a:blip r:embed="rId15"/>
          <a:srcRect/>
          <a:stretch>
            <a:fillRect/>
          </a:stretch>
        </p:blipFill>
        <p:spPr bwMode="auto">
          <a:xfrm>
            <a:off x="8293099" y="6081101"/>
            <a:ext cx="596908" cy="559696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8" name="Picture 3"/>
          <p:cNvPicPr>
            <a:picLocks noChangeAspect="1" noChangeArrowheads="1"/>
          </p:cNvPicPr>
          <p:nvPr userDrawn="1"/>
        </p:nvPicPr>
        <p:blipFill>
          <a:blip r:embed="rId16"/>
          <a:srcRect/>
          <a:stretch>
            <a:fillRect/>
          </a:stretch>
        </p:blipFill>
        <p:spPr bwMode="auto">
          <a:xfrm>
            <a:off x="276695" y="6080480"/>
            <a:ext cx="430535" cy="5596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iming>
    <p:tnLst>
      <p:par>
        <p:cTn id="1" dur="indefinite" restart="never" nodeType="tmRoot"/>
      </p:par>
    </p:tnLst>
  </p:timing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349250" indent="-349250" algn="l" defTabSz="914400" rtl="0" eaLnBrk="1" latinLnBrk="0" hangingPunct="1">
        <a:spcBef>
          <a:spcPts val="2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2400" kern="1200">
          <a:solidFill>
            <a:srgbClr val="000000"/>
          </a:solidFill>
          <a:latin typeface="+mn-lt"/>
          <a:ea typeface="+mn-ea"/>
          <a:cs typeface="+mn-cs"/>
        </a:defRPr>
      </a:lvl1pPr>
      <a:lvl2pPr marL="685800" indent="-336550" algn="l" defTabSz="914400" rtl="0" eaLnBrk="1" latinLnBrk="0" hangingPunct="1">
        <a:spcBef>
          <a:spcPts val="600"/>
        </a:spcBef>
        <a:buClr>
          <a:schemeClr val="accent1">
            <a:lumMod val="75000"/>
          </a:schemeClr>
        </a:buClr>
        <a:buSzPct val="110000"/>
        <a:buFont typeface="Wingdings 2" pitchFamily="18" charset="2"/>
        <a:buChar char=""/>
        <a:defRPr sz="2200" kern="1200">
          <a:solidFill>
            <a:srgbClr val="000000"/>
          </a:solidFill>
          <a:latin typeface="+mn-lt"/>
          <a:ea typeface="+mn-ea"/>
          <a:cs typeface="+mn-cs"/>
        </a:defRPr>
      </a:lvl2pPr>
      <a:lvl3pPr marL="968375" indent="-282575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2000" kern="1200">
          <a:solidFill>
            <a:srgbClr val="000000"/>
          </a:solidFill>
          <a:latin typeface="+mn-lt"/>
          <a:ea typeface="+mn-ea"/>
          <a:cs typeface="+mn-cs"/>
        </a:defRPr>
      </a:lvl3pPr>
      <a:lvl4pPr marL="1263650" indent="-295275" algn="l" defTabSz="914400" rtl="0" eaLnBrk="1" latinLnBrk="0" hangingPunct="1">
        <a:spcBef>
          <a:spcPts val="600"/>
        </a:spcBef>
        <a:buClr>
          <a:schemeClr val="accent1">
            <a:lumMod val="75000"/>
          </a:schemeClr>
        </a:buClr>
        <a:buSzPct val="110000"/>
        <a:buFont typeface="Wingdings 2" pitchFamily="18" charset="2"/>
        <a:buChar char=""/>
        <a:defRPr sz="1800" kern="1200">
          <a:solidFill>
            <a:srgbClr val="000000"/>
          </a:solidFill>
          <a:latin typeface="+mn-lt"/>
          <a:ea typeface="+mn-ea"/>
          <a:cs typeface="+mn-cs"/>
        </a:defRPr>
      </a:lvl4pPr>
      <a:lvl5pPr marL="1546225" indent="-282575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1800" kern="1200">
          <a:solidFill>
            <a:srgbClr val="000000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hyperlink" Target="http://3.bp.blogspot.com/_SmqSa90BDlc/TEbrdOBq3aI/AAAAAAAABXc/6ohoQa3psMk/s1600/CERN.gif" TargetMode="Externa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3" Type="http://schemas.openxmlformats.org/officeDocument/2006/relationships/notesSlide" Target="../notesSlides/notesSlide1.xml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11" Type="http://schemas.openxmlformats.org/officeDocument/2006/relationships/image" Target="../media/image12.png"/><Relationship Id="rId5" Type="http://schemas.openxmlformats.org/officeDocument/2006/relationships/oleObject" Target="../embeddings/oleObject1.bin"/><Relationship Id="rId10" Type="http://schemas.openxmlformats.org/officeDocument/2006/relationships/oleObject" Target="../embeddings/oleObject6.bin"/><Relationship Id="rId4" Type="http://schemas.openxmlformats.org/officeDocument/2006/relationships/image" Target="../media/image11.wmf"/><Relationship Id="rId9" Type="http://schemas.openxmlformats.org/officeDocument/2006/relationships/oleObject" Target="../embeddings/oleObject5.bin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2.bin"/><Relationship Id="rId3" Type="http://schemas.openxmlformats.org/officeDocument/2006/relationships/oleObject" Target="../embeddings/oleObject7.bin"/><Relationship Id="rId7" Type="http://schemas.openxmlformats.org/officeDocument/2006/relationships/oleObject" Target="../embeddings/oleObject1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10.bin"/><Relationship Id="rId5" Type="http://schemas.openxmlformats.org/officeDocument/2006/relationships/oleObject" Target="../embeddings/oleObject9.bin"/><Relationship Id="rId4" Type="http://schemas.openxmlformats.org/officeDocument/2006/relationships/oleObject" Target="../embeddings/oleObject8.bin"/><Relationship Id="rId9" Type="http://schemas.openxmlformats.org/officeDocument/2006/relationships/oleObject" Target="../embeddings/oleObject13.bin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80932" y="1174204"/>
            <a:ext cx="6985516" cy="3357509"/>
          </a:xfrm>
        </p:spPr>
        <p:txBody>
          <a:bodyPr anchor="ctr"/>
          <a:lstStyle/>
          <a:p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3600" dirty="0" smtClean="0"/>
              <a:t>Resource Provisioning </a:t>
            </a:r>
            <a:r>
              <a:rPr lang="en-US" sz="3500" dirty="0" smtClean="0"/>
              <a:t>Framework for </a:t>
            </a:r>
            <a:r>
              <a:rPr lang="en-US" sz="3500" dirty="0" err="1" smtClean="0"/>
              <a:t>MapReduce</a:t>
            </a:r>
            <a:r>
              <a:rPr lang="en-US" sz="3500" dirty="0" smtClean="0"/>
              <a:t> Jobs </a:t>
            </a:r>
            <a:r>
              <a:rPr lang="en-US" sz="3600" dirty="0" smtClean="0"/>
              <a:t>with Performance Goals</a:t>
            </a:r>
            <a:br>
              <a:rPr lang="en-US" sz="3600" dirty="0" smtClean="0"/>
            </a:br>
            <a:endParaRPr lang="en-US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4531713"/>
            <a:ext cx="9144000" cy="1256428"/>
          </a:xfrm>
        </p:spPr>
        <p:txBody>
          <a:bodyPr>
            <a:noAutofit/>
          </a:bodyPr>
          <a:lstStyle/>
          <a:p>
            <a:r>
              <a:rPr lang="en-US" sz="2000" dirty="0" smtClean="0">
                <a:solidFill>
                  <a:srgbClr val="000000"/>
                </a:solidFill>
              </a:rPr>
              <a:t>Abhishek Verma</a:t>
            </a:r>
            <a:r>
              <a:rPr lang="en-US" sz="2000" baseline="30000" dirty="0" smtClean="0">
                <a:solidFill>
                  <a:srgbClr val="000000"/>
                </a:solidFill>
              </a:rPr>
              <a:t>1,2</a:t>
            </a:r>
            <a:r>
              <a:rPr lang="en-US" sz="2000" dirty="0" smtClean="0">
                <a:solidFill>
                  <a:srgbClr val="000000"/>
                </a:solidFill>
              </a:rPr>
              <a:t>, </a:t>
            </a:r>
            <a:r>
              <a:rPr lang="en-US" sz="2000" b="1" dirty="0" smtClean="0">
                <a:solidFill>
                  <a:schemeClr val="accent6">
                    <a:lumMod val="75000"/>
                  </a:schemeClr>
                </a:solidFill>
              </a:rPr>
              <a:t>Lucy Cherkasova</a:t>
            </a:r>
            <a:r>
              <a:rPr lang="en-US" sz="2000" b="1" baseline="30000" dirty="0" smtClean="0">
                <a:solidFill>
                  <a:schemeClr val="accent6">
                    <a:lumMod val="75000"/>
                  </a:schemeClr>
                </a:solidFill>
              </a:rPr>
              <a:t>2</a:t>
            </a:r>
            <a:r>
              <a:rPr lang="en-US" sz="2000" dirty="0" smtClean="0">
                <a:solidFill>
                  <a:srgbClr val="000000"/>
                </a:solidFill>
              </a:rPr>
              <a:t>, Roy H. Campbell</a:t>
            </a:r>
            <a:r>
              <a:rPr lang="en-US" sz="2000" baseline="30000" dirty="0" smtClean="0">
                <a:solidFill>
                  <a:srgbClr val="000000"/>
                </a:solidFill>
              </a:rPr>
              <a:t>1</a:t>
            </a:r>
            <a:endParaRPr lang="en-US" sz="2000" dirty="0" smtClean="0">
              <a:solidFill>
                <a:srgbClr val="000000"/>
              </a:solidFill>
            </a:endParaRPr>
          </a:p>
          <a:p>
            <a:r>
              <a:rPr lang="en-US" sz="2000" baseline="30000" dirty="0" smtClean="0">
                <a:solidFill>
                  <a:srgbClr val="000000"/>
                </a:solidFill>
              </a:rPr>
              <a:t>1</a:t>
            </a:r>
            <a:r>
              <a:rPr lang="en-US" sz="2000" dirty="0" smtClean="0">
                <a:solidFill>
                  <a:srgbClr val="000000"/>
                </a:solidFill>
              </a:rPr>
              <a:t>University of Illinois at Urbana-Champaign</a:t>
            </a:r>
          </a:p>
          <a:p>
            <a:r>
              <a:rPr lang="en-US" sz="2000" baseline="30000" dirty="0" smtClean="0">
                <a:solidFill>
                  <a:srgbClr val="000000"/>
                </a:solidFill>
              </a:rPr>
              <a:t>2</a:t>
            </a:r>
            <a:r>
              <a:rPr lang="en-US" sz="2000" dirty="0" smtClean="0">
                <a:solidFill>
                  <a:srgbClr val="000000"/>
                </a:solidFill>
              </a:rPr>
              <a:t>HP Labs</a:t>
            </a:r>
            <a:endParaRPr lang="en-US" sz="2000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Unprecedented Data Growth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4459" y="1438381"/>
            <a:ext cx="7080489" cy="4642774"/>
          </a:xfrm>
        </p:spPr>
        <p:txBody>
          <a:bodyPr>
            <a:normAutofit/>
          </a:bodyPr>
          <a:lstStyle/>
          <a:p>
            <a:r>
              <a:rPr lang="en-US" sz="1800" dirty="0" smtClean="0"/>
              <a:t>New York Stock Exchange generates about 1 TB of new trade data each day.</a:t>
            </a:r>
          </a:p>
          <a:p>
            <a:r>
              <a:rPr lang="en-US" sz="1800" dirty="0" err="1" smtClean="0"/>
              <a:t>Facebook</a:t>
            </a:r>
            <a:r>
              <a:rPr lang="en-US" sz="1800" dirty="0" smtClean="0"/>
              <a:t> had 10 Billion photos in 2008 (1 PB of storage). </a:t>
            </a:r>
          </a:p>
          <a:p>
            <a:pPr lvl="1"/>
            <a:r>
              <a:rPr lang="en-US" sz="1800" dirty="0" smtClean="0"/>
              <a:t>Now: 100 millions photos uploaded each week </a:t>
            </a:r>
          </a:p>
          <a:p>
            <a:r>
              <a:rPr lang="en-US" sz="1800" dirty="0" smtClean="0"/>
              <a:t>Google </a:t>
            </a:r>
          </a:p>
          <a:p>
            <a:pPr lvl="1"/>
            <a:r>
              <a:rPr lang="en-US" sz="1800" dirty="0" smtClean="0"/>
              <a:t>World wide web, 20 </a:t>
            </a:r>
            <a:r>
              <a:rPr lang="en-US" sz="1800" dirty="0" err="1" smtClean="0"/>
              <a:t>petabytes</a:t>
            </a:r>
            <a:r>
              <a:rPr lang="en-US" sz="1800" dirty="0" smtClean="0"/>
              <a:t> processed per day, </a:t>
            </a:r>
          </a:p>
          <a:p>
            <a:pPr lvl="1"/>
            <a:r>
              <a:rPr lang="en-US" sz="1800" dirty="0" smtClean="0"/>
              <a:t>1 </a:t>
            </a:r>
            <a:r>
              <a:rPr lang="en-US" sz="1800" dirty="0" err="1" smtClean="0"/>
              <a:t>exabyte</a:t>
            </a:r>
            <a:r>
              <a:rPr lang="en-US" sz="1800" dirty="0" smtClean="0"/>
              <a:t> of storage under construction</a:t>
            </a:r>
          </a:p>
          <a:p>
            <a:r>
              <a:rPr lang="en-US" sz="1800" dirty="0" smtClean="0"/>
              <a:t>The Internet Archive stores around 2PB, and it is growing at 20TB per month</a:t>
            </a:r>
          </a:p>
          <a:p>
            <a:r>
              <a:rPr lang="en-US" sz="1800" dirty="0" smtClean="0"/>
              <a:t>The Large </a:t>
            </a:r>
            <a:r>
              <a:rPr lang="en-US" sz="1800" dirty="0" err="1" smtClean="0"/>
              <a:t>Hadron</a:t>
            </a:r>
            <a:r>
              <a:rPr lang="en-US" sz="1800" dirty="0" smtClean="0"/>
              <a:t> Collider (CERN) will produce ~15 PB of data per year. </a:t>
            </a:r>
            <a:endParaRPr lang="en-US" sz="18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B5F8E-3F3A-FD45-ABB6-C5D784360AB9}" type="slidenum">
              <a:rPr lang="en-US" smtClean="0"/>
              <a:pPr/>
              <a:t>2</a:t>
            </a:fld>
            <a:endParaRPr lang="en-US" dirty="0"/>
          </a:p>
        </p:txBody>
      </p:sp>
      <p:pic>
        <p:nvPicPr>
          <p:cNvPr id="6" name="Picture 2" descr="http://turbo.indyposted.com/wp-content/uploads/2011/01/facebook-logo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67991" y="2233883"/>
            <a:ext cx="734104" cy="734104"/>
          </a:xfrm>
          <a:prstGeom prst="rect">
            <a:avLst/>
          </a:prstGeom>
          <a:noFill/>
        </p:spPr>
      </p:pic>
      <p:pic>
        <p:nvPicPr>
          <p:cNvPr id="7" name="Picture 6" descr="Googl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326088" y="3147645"/>
            <a:ext cx="1817914" cy="1121231"/>
          </a:xfrm>
          <a:prstGeom prst="rect">
            <a:avLst/>
          </a:prstGeom>
        </p:spPr>
      </p:pic>
      <p:pic>
        <p:nvPicPr>
          <p:cNvPr id="8" name="Picture 4" descr="http://www.headwayinvestmentbanking.co.uk/images/NYSE_logo.bmp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546759" y="1302948"/>
            <a:ext cx="1376589" cy="517984"/>
          </a:xfrm>
          <a:prstGeom prst="rect">
            <a:avLst/>
          </a:prstGeom>
          <a:noFill/>
        </p:spPr>
      </p:pic>
      <p:pic>
        <p:nvPicPr>
          <p:cNvPr id="9" name="Picture 6" descr="See full size image">
            <a:hlinkClick r:id="rId5"/>
          </p:cNvPr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854043" y="5319155"/>
            <a:ext cx="762000" cy="762000"/>
          </a:xfrm>
          <a:prstGeom prst="rect">
            <a:avLst/>
          </a:prstGeom>
          <a:noFill/>
        </p:spPr>
      </p:pic>
      <p:pic>
        <p:nvPicPr>
          <p:cNvPr id="78850" name="Picture 2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875653" y="4268873"/>
            <a:ext cx="718803" cy="7188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4831" y="107579"/>
            <a:ext cx="8406725" cy="855463"/>
          </a:xfrm>
        </p:spPr>
        <p:txBody>
          <a:bodyPr>
            <a:noAutofit/>
          </a:bodyPr>
          <a:lstStyle/>
          <a:p>
            <a:r>
              <a:rPr lang="en-US" sz="3600" dirty="0" smtClean="0"/>
              <a:t>Large-scale Distributed Computing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835056"/>
            <a:ext cx="8229600" cy="1676400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>
                <a:solidFill>
                  <a:schemeClr val="tx1"/>
                </a:solidFill>
              </a:rPr>
              <a:t>Large data centers (x1000 machines): storage and computation</a:t>
            </a:r>
          </a:p>
          <a:p>
            <a:r>
              <a:rPr lang="en-US" dirty="0" err="1" smtClean="0">
                <a:solidFill>
                  <a:schemeClr val="tx1"/>
                </a:solidFill>
              </a:rPr>
              <a:t>MapReduce</a:t>
            </a:r>
            <a:r>
              <a:rPr lang="en-US" dirty="0" smtClean="0">
                <a:solidFill>
                  <a:schemeClr val="tx1"/>
                </a:solidFill>
              </a:rPr>
              <a:t> and </a:t>
            </a:r>
            <a:r>
              <a:rPr lang="en-US" dirty="0" err="1" smtClean="0">
                <a:solidFill>
                  <a:schemeClr val="tx1"/>
                </a:solidFill>
              </a:rPr>
              <a:t>Hadoop</a:t>
            </a:r>
            <a:r>
              <a:rPr lang="en-US" dirty="0" smtClean="0">
                <a:solidFill>
                  <a:schemeClr val="tx1"/>
                </a:solidFill>
              </a:rPr>
              <a:t> (open source) come to rescue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Key technology for search </a:t>
            </a:r>
            <a:r>
              <a:rPr lang="en-US" sz="1800" i="1" dirty="0" smtClean="0">
                <a:solidFill>
                  <a:schemeClr val="tx1"/>
                </a:solidFill>
              </a:rPr>
              <a:t>(Bing, Google, Yahoo)</a:t>
            </a:r>
            <a:endParaRPr lang="en-US" i="1" dirty="0" smtClean="0">
              <a:solidFill>
                <a:schemeClr val="tx1"/>
              </a:solidFill>
            </a:endParaRP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Web data analysis, user log analysis, relevance studies, etc.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1026" name="Picture 2" descr="C:\Users\jrzhou.REDMOND\AppData\Local\Microsoft\Windows\Temporary Internet Files\Content.IE5\KYZX24RU\MCj04344110000[1].w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492526" y="2362200"/>
            <a:ext cx="1151466" cy="1295400"/>
          </a:xfrm>
          <a:prstGeom prst="rect">
            <a:avLst/>
          </a:prstGeom>
          <a:noFill/>
        </p:spPr>
      </p:pic>
      <p:sp>
        <p:nvSpPr>
          <p:cNvPr id="6" name="Cloud 5"/>
          <p:cNvSpPr/>
          <p:nvPr/>
        </p:nvSpPr>
        <p:spPr>
          <a:xfrm>
            <a:off x="2547992" y="1371600"/>
            <a:ext cx="4419600" cy="3200400"/>
          </a:xfrm>
          <a:prstGeom prst="cloud">
            <a:avLst/>
          </a:prstGeom>
          <a:solidFill>
            <a:schemeClr val="bg2">
              <a:lumMod val="90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3200" b="1" dirty="0">
              <a:solidFill>
                <a:schemeClr val="tx1"/>
              </a:solidFill>
            </a:endParaRPr>
          </a:p>
        </p:txBody>
      </p:sp>
      <p:grpSp>
        <p:nvGrpSpPr>
          <p:cNvPr id="4" name="Group 28"/>
          <p:cNvGrpSpPr/>
          <p:nvPr/>
        </p:nvGrpSpPr>
        <p:grpSpPr>
          <a:xfrm>
            <a:off x="3157600" y="1752600"/>
            <a:ext cx="2779930" cy="2667000"/>
            <a:chOff x="3124200" y="2362200"/>
            <a:chExt cx="2779930" cy="2667000"/>
          </a:xfrm>
        </p:grpSpPr>
        <p:graphicFrame>
          <p:nvGraphicFramePr>
            <p:cNvPr id="12" name="Object 7"/>
            <p:cNvGraphicFramePr>
              <a:graphicFrameLocks noChangeAspect="1"/>
            </p:cNvGraphicFramePr>
            <p:nvPr/>
          </p:nvGraphicFramePr>
          <p:xfrm>
            <a:off x="3124200" y="2362200"/>
            <a:ext cx="639763" cy="1308100"/>
          </p:xfrm>
          <a:graphic>
            <a:graphicData uri="http://schemas.openxmlformats.org/presentationml/2006/ole">
              <p:oleObj spid="_x0000_s61442" name="Visio" r:id="rId5" imgW="378726" imgH="724711" progId="">
                <p:embed/>
              </p:oleObj>
            </a:graphicData>
          </a:graphic>
        </p:graphicFrame>
        <p:graphicFrame>
          <p:nvGraphicFramePr>
            <p:cNvPr id="1035" name="Object 11"/>
            <p:cNvGraphicFramePr>
              <a:graphicFrameLocks noChangeAspect="1"/>
            </p:cNvGraphicFramePr>
            <p:nvPr/>
          </p:nvGraphicFramePr>
          <p:xfrm>
            <a:off x="3124200" y="3721100"/>
            <a:ext cx="639763" cy="1308100"/>
          </p:xfrm>
          <a:graphic>
            <a:graphicData uri="http://schemas.openxmlformats.org/presentationml/2006/ole">
              <p:oleObj spid="_x0000_s61443" name="Visio" r:id="rId6" imgW="378726" imgH="724711" progId="">
                <p:embed/>
              </p:oleObj>
            </a:graphicData>
          </a:graphic>
        </p:graphicFrame>
        <p:graphicFrame>
          <p:nvGraphicFramePr>
            <p:cNvPr id="1036" name="Object 12"/>
            <p:cNvGraphicFramePr>
              <a:graphicFrameLocks noChangeAspect="1"/>
            </p:cNvGraphicFramePr>
            <p:nvPr/>
          </p:nvGraphicFramePr>
          <p:xfrm>
            <a:off x="5105400" y="2362200"/>
            <a:ext cx="639763" cy="1308100"/>
          </p:xfrm>
          <a:graphic>
            <a:graphicData uri="http://schemas.openxmlformats.org/presentationml/2006/ole">
              <p:oleObj spid="_x0000_s61444" name="Visio" r:id="rId7" imgW="378726" imgH="724711" progId="">
                <p:embed/>
              </p:oleObj>
            </a:graphicData>
          </a:graphic>
        </p:graphicFrame>
        <p:graphicFrame>
          <p:nvGraphicFramePr>
            <p:cNvPr id="1037" name="Object 13"/>
            <p:cNvGraphicFramePr>
              <a:graphicFrameLocks noChangeAspect="1"/>
            </p:cNvGraphicFramePr>
            <p:nvPr/>
          </p:nvGraphicFramePr>
          <p:xfrm>
            <a:off x="5105400" y="3721100"/>
            <a:ext cx="639763" cy="1308100"/>
          </p:xfrm>
          <a:graphic>
            <a:graphicData uri="http://schemas.openxmlformats.org/presentationml/2006/ole">
              <p:oleObj spid="_x0000_s61445" name="Visio" r:id="rId8" imgW="378726" imgH="724711" progId="">
                <p:embed/>
              </p:oleObj>
            </a:graphicData>
          </a:graphic>
        </p:graphicFrame>
        <p:graphicFrame>
          <p:nvGraphicFramePr>
            <p:cNvPr id="1038" name="Object 14"/>
            <p:cNvGraphicFramePr>
              <a:graphicFrameLocks noChangeAspect="1"/>
            </p:cNvGraphicFramePr>
            <p:nvPr/>
          </p:nvGraphicFramePr>
          <p:xfrm>
            <a:off x="3733800" y="3721100"/>
            <a:ext cx="639763" cy="1308100"/>
          </p:xfrm>
          <a:graphic>
            <a:graphicData uri="http://schemas.openxmlformats.org/presentationml/2006/ole">
              <p:oleObj spid="_x0000_s61446" name="Visio" r:id="rId9" imgW="378726" imgH="724711" progId="">
                <p:embed/>
              </p:oleObj>
            </a:graphicData>
          </a:graphic>
        </p:graphicFrame>
        <p:graphicFrame>
          <p:nvGraphicFramePr>
            <p:cNvPr id="1039" name="Object 15"/>
            <p:cNvGraphicFramePr>
              <a:graphicFrameLocks noChangeAspect="1"/>
            </p:cNvGraphicFramePr>
            <p:nvPr/>
          </p:nvGraphicFramePr>
          <p:xfrm>
            <a:off x="3733800" y="2362200"/>
            <a:ext cx="639763" cy="1308100"/>
          </p:xfrm>
          <a:graphic>
            <a:graphicData uri="http://schemas.openxmlformats.org/presentationml/2006/ole">
              <p:oleObj spid="_x0000_s61447" name="Visio" r:id="rId10" imgW="378726" imgH="724711" progId="">
                <p:embed/>
              </p:oleObj>
            </a:graphicData>
          </a:graphic>
        </p:graphicFrame>
        <p:sp>
          <p:nvSpPr>
            <p:cNvPr id="19" name="TextBox 18"/>
            <p:cNvSpPr txBox="1"/>
            <p:nvPr/>
          </p:nvSpPr>
          <p:spPr>
            <a:xfrm>
              <a:off x="4346973" y="3810000"/>
              <a:ext cx="954107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600" b="1" dirty="0" smtClean="0"/>
                <a:t>. . . </a:t>
              </a:r>
              <a:endParaRPr lang="en-US" b="1" dirty="0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4346973" y="2438400"/>
              <a:ext cx="954107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600" b="1" dirty="0" smtClean="0"/>
                <a:t>. . . </a:t>
              </a:r>
              <a:endParaRPr lang="en-US" b="1" dirty="0"/>
            </a:p>
          </p:txBody>
        </p:sp>
        <p:sp>
          <p:nvSpPr>
            <p:cNvPr id="21" name="TextBox 20"/>
            <p:cNvSpPr txBox="1"/>
            <p:nvPr/>
          </p:nvSpPr>
          <p:spPr>
            <a:xfrm rot="5400000">
              <a:off x="3276599" y="3212482"/>
              <a:ext cx="64633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600" dirty="0" smtClean="0"/>
                <a:t>…</a:t>
              </a:r>
              <a:endParaRPr lang="en-US" sz="3600" dirty="0"/>
            </a:p>
          </p:txBody>
        </p:sp>
        <p:sp>
          <p:nvSpPr>
            <p:cNvPr id="22" name="TextBox 21"/>
            <p:cNvSpPr txBox="1"/>
            <p:nvPr/>
          </p:nvSpPr>
          <p:spPr>
            <a:xfrm rot="5400000">
              <a:off x="3886199" y="3212482"/>
              <a:ext cx="64633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600" dirty="0" smtClean="0"/>
                <a:t>…</a:t>
              </a:r>
              <a:endParaRPr lang="en-US" sz="3600" dirty="0"/>
            </a:p>
          </p:txBody>
        </p:sp>
        <p:sp>
          <p:nvSpPr>
            <p:cNvPr id="23" name="TextBox 22"/>
            <p:cNvSpPr txBox="1"/>
            <p:nvPr/>
          </p:nvSpPr>
          <p:spPr>
            <a:xfrm rot="5400000">
              <a:off x="5257799" y="3212482"/>
              <a:ext cx="64633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600" dirty="0" smtClean="0"/>
                <a:t>…</a:t>
              </a:r>
              <a:endParaRPr lang="en-US" sz="3600" dirty="0"/>
            </a:p>
          </p:txBody>
        </p:sp>
      </p:grpSp>
      <p:pic>
        <p:nvPicPr>
          <p:cNvPr id="1040" name="Picture 16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414392" y="2362202"/>
            <a:ext cx="1447800" cy="118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5" name="TextBox 24"/>
          <p:cNvSpPr txBox="1"/>
          <p:nvPr/>
        </p:nvSpPr>
        <p:spPr>
          <a:xfrm rot="5400000">
            <a:off x="911069" y="3517285"/>
            <a:ext cx="6463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…</a:t>
            </a:r>
            <a:endParaRPr lang="en-US" sz="3600" dirty="0"/>
          </a:p>
        </p:txBody>
      </p:sp>
      <p:sp>
        <p:nvSpPr>
          <p:cNvPr id="26" name="TextBox 25"/>
          <p:cNvSpPr txBox="1"/>
          <p:nvPr/>
        </p:nvSpPr>
        <p:spPr>
          <a:xfrm rot="5400000">
            <a:off x="911069" y="1764688"/>
            <a:ext cx="6463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…</a:t>
            </a:r>
            <a:endParaRPr lang="en-US" sz="3600" dirty="0"/>
          </a:p>
        </p:txBody>
      </p:sp>
      <p:sp>
        <p:nvSpPr>
          <p:cNvPr id="27" name="Right Arrow 26"/>
          <p:cNvSpPr/>
          <p:nvPr/>
        </p:nvSpPr>
        <p:spPr>
          <a:xfrm>
            <a:off x="1938392" y="2743200"/>
            <a:ext cx="533400" cy="381000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" name="Group 33"/>
          <p:cNvGrpSpPr/>
          <p:nvPr/>
        </p:nvGrpSpPr>
        <p:grpSpPr>
          <a:xfrm>
            <a:off x="7363714" y="1752605"/>
            <a:ext cx="1465413" cy="609600"/>
            <a:chOff x="7330314" y="2362200"/>
            <a:chExt cx="1465414" cy="609600"/>
          </a:xfrm>
        </p:grpSpPr>
        <p:sp>
          <p:nvSpPr>
            <p:cNvPr id="28" name="Cloud 27"/>
            <p:cNvSpPr/>
            <p:nvPr/>
          </p:nvSpPr>
          <p:spPr>
            <a:xfrm>
              <a:off x="7330314" y="2362200"/>
              <a:ext cx="1432686" cy="609600"/>
            </a:xfrm>
            <a:prstGeom prst="cloud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7386367" y="2438400"/>
              <a:ext cx="140936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b="1" i="1" dirty="0" smtClean="0">
                  <a:solidFill>
                    <a:srgbClr val="FF0000"/>
                  </a:solidFill>
                </a:rPr>
                <a:t>How to program </a:t>
              </a:r>
              <a:br>
                <a:rPr lang="en-US" sz="1200" b="1" i="1" dirty="0" smtClean="0">
                  <a:solidFill>
                    <a:srgbClr val="FF0000"/>
                  </a:solidFill>
                </a:rPr>
              </a:br>
              <a:r>
                <a:rPr lang="en-US" sz="1200" b="1" i="1" dirty="0" smtClean="0">
                  <a:solidFill>
                    <a:srgbClr val="FF0000"/>
                  </a:solidFill>
                </a:rPr>
                <a:t>the beast?</a:t>
              </a:r>
              <a:endParaRPr lang="en-US" sz="1200" b="1" i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32" name="Right Arrow 31"/>
          <p:cNvSpPr/>
          <p:nvPr/>
        </p:nvSpPr>
        <p:spPr>
          <a:xfrm>
            <a:off x="7028678" y="2903161"/>
            <a:ext cx="533400" cy="144844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ight Arrow 32"/>
          <p:cNvSpPr/>
          <p:nvPr/>
        </p:nvSpPr>
        <p:spPr>
          <a:xfrm rot="10800000">
            <a:off x="7028678" y="2743200"/>
            <a:ext cx="533400" cy="152400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/>
          <p:cNvSpPr txBox="1"/>
          <p:nvPr/>
        </p:nvSpPr>
        <p:spPr>
          <a:xfrm>
            <a:off x="490596" y="2743200"/>
            <a:ext cx="10883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accent6"/>
                </a:solidFill>
                <a:latin typeface="+mj-lt"/>
              </a:rPr>
              <a:t>DATA</a:t>
            </a:r>
            <a:endParaRPr lang="en-US" sz="2800" dirty="0">
              <a:solidFill>
                <a:schemeClr val="accent6"/>
              </a:solidFill>
              <a:latin typeface="+mj-lt"/>
            </a:endParaRPr>
          </a:p>
        </p:txBody>
      </p:sp>
      <p:sp>
        <p:nvSpPr>
          <p:cNvPr id="37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600951" y="6275674"/>
            <a:ext cx="990600" cy="365127"/>
          </a:xfrm>
        </p:spPr>
        <p:txBody>
          <a:bodyPr/>
          <a:lstStyle/>
          <a:p>
            <a:fld id="{26AB5F8E-3F3A-FD45-ABB6-C5D784360AB9}" type="slidenum">
              <a:rPr lang="en-US" smtClean="0"/>
              <a:pPr/>
              <a:t>3</a:t>
            </a:fld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267128"/>
            <a:ext cx="8042276" cy="796548"/>
          </a:xfrm>
        </p:spPr>
        <p:txBody>
          <a:bodyPr/>
          <a:lstStyle/>
          <a:p>
            <a:r>
              <a:rPr lang="en-US" dirty="0" smtClean="0"/>
              <a:t>MapReduce, Why?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9275" y="1634258"/>
            <a:ext cx="8042276" cy="4641416"/>
          </a:xfrm>
        </p:spPr>
        <p:txBody>
          <a:bodyPr>
            <a:normAutofit/>
          </a:bodyPr>
          <a:lstStyle/>
          <a:p>
            <a:r>
              <a:rPr lang="en-US" dirty="0" smtClean="0"/>
              <a:t>Need to process large datasets </a:t>
            </a:r>
          </a:p>
          <a:p>
            <a:r>
              <a:rPr lang="en-US" dirty="0" smtClean="0"/>
              <a:t>Data may not have strict schema:</a:t>
            </a:r>
          </a:p>
          <a:p>
            <a:pPr lvl="1"/>
            <a:r>
              <a:rPr lang="en-US" dirty="0" smtClean="0"/>
              <a:t>i.e., unstructured or semi-structured data</a:t>
            </a:r>
          </a:p>
          <a:p>
            <a:r>
              <a:rPr lang="en-US" dirty="0" smtClean="0"/>
              <a:t>Nodes fail every day</a:t>
            </a:r>
          </a:p>
          <a:p>
            <a:pPr lvl="1"/>
            <a:r>
              <a:rPr lang="en-US" dirty="0" smtClean="0"/>
              <a:t>Failure is expected, rather than exceptional.</a:t>
            </a:r>
          </a:p>
          <a:p>
            <a:pPr lvl="1"/>
            <a:r>
              <a:rPr lang="en-US" dirty="0" smtClean="0"/>
              <a:t>The number of nodes in a cluster is not constant.</a:t>
            </a:r>
          </a:p>
          <a:p>
            <a:r>
              <a:rPr lang="en-US" dirty="0" smtClean="0"/>
              <a:t>Expensive and inefficient  to build reliability in each application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B5F8E-3F3A-FD45-ABB6-C5D784360AB9}" type="slidenum">
              <a:rPr lang="en-US" smtClean="0"/>
              <a:pPr/>
              <a:t>4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Hadoop operation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B5F8E-3F3A-FD45-ABB6-C5D784360AB9}" type="slidenum">
              <a:rPr lang="en-US" smtClean="0"/>
              <a:pPr/>
              <a:t>5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69255" y="125860"/>
            <a:ext cx="2041461" cy="4827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Box 11"/>
          <p:cNvSpPr txBox="1"/>
          <p:nvPr/>
        </p:nvSpPr>
        <p:spPr bwMode="gray">
          <a:xfrm>
            <a:off x="572903" y="3369725"/>
            <a:ext cx="1289134" cy="5847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none" rtlCol="0" anchor="ctr">
            <a:spAutoFit/>
          </a:bodyPr>
          <a:lstStyle/>
          <a:p>
            <a:pPr algn="ctr"/>
            <a:r>
              <a:rPr lang="en-GB" sz="1600" dirty="0" smtClean="0">
                <a:solidFill>
                  <a:schemeClr val="bg1"/>
                </a:solidFill>
                <a:latin typeface="Arial" pitchFamily="34" charset="0"/>
              </a:rPr>
              <a:t>MapReduce</a:t>
            </a:r>
            <a:br>
              <a:rPr lang="en-GB" sz="1600" dirty="0" smtClean="0">
                <a:solidFill>
                  <a:schemeClr val="bg1"/>
                </a:solidFill>
                <a:latin typeface="Arial" pitchFamily="34" charset="0"/>
              </a:rPr>
            </a:br>
            <a:r>
              <a:rPr lang="en-GB" sz="1600" dirty="0" smtClean="0">
                <a:solidFill>
                  <a:schemeClr val="bg1"/>
                </a:solidFill>
                <a:latin typeface="Arial" pitchFamily="34" charset="0"/>
              </a:rPr>
              <a:t>Layer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572902" y="4091761"/>
            <a:ext cx="1221808" cy="584775"/>
          </a:xfrm>
          <a:prstGeom prst="rect">
            <a:avLst/>
          </a:prstGeom>
          <a:solidFill>
            <a:srgbClr val="446103"/>
          </a:solidFill>
          <a:ln>
            <a:noFill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none" rtlCol="0" anchor="ctr">
            <a:spAutoFit/>
          </a:bodyPr>
          <a:lstStyle/>
          <a:p>
            <a:pPr algn="ctr"/>
            <a:r>
              <a:rPr lang="en-GB" sz="1600" dirty="0" smtClean="0">
                <a:solidFill>
                  <a:srgbClr val="FFFFFF"/>
                </a:solidFill>
                <a:latin typeface="Arial" pitchFamily="34" charset="0"/>
              </a:rPr>
              <a:t>File system</a:t>
            </a:r>
            <a:br>
              <a:rPr lang="en-GB" sz="1600" dirty="0" smtClean="0">
                <a:solidFill>
                  <a:srgbClr val="FFFFFF"/>
                </a:solidFill>
                <a:latin typeface="Arial" pitchFamily="34" charset="0"/>
              </a:rPr>
            </a:br>
            <a:r>
              <a:rPr lang="en-GB" sz="1600" dirty="0" smtClean="0">
                <a:solidFill>
                  <a:srgbClr val="FFFFFF"/>
                </a:solidFill>
                <a:latin typeface="Arial" pitchFamily="34" charset="0"/>
              </a:rPr>
              <a:t>Layer</a:t>
            </a:r>
          </a:p>
        </p:txBody>
      </p:sp>
      <p:grpSp>
        <p:nvGrpSpPr>
          <p:cNvPr id="4" name="Group 40"/>
          <p:cNvGrpSpPr/>
          <p:nvPr/>
        </p:nvGrpSpPr>
        <p:grpSpPr>
          <a:xfrm>
            <a:off x="4643337" y="3264250"/>
            <a:ext cx="1411105" cy="2568162"/>
            <a:chOff x="4644742" y="2723180"/>
            <a:chExt cx="1411105" cy="2568162"/>
          </a:xfrm>
        </p:grpSpPr>
        <p:sp>
          <p:nvSpPr>
            <p:cNvPr id="16" name="Rectangle 15"/>
            <p:cNvSpPr/>
            <p:nvPr/>
          </p:nvSpPr>
          <p:spPr>
            <a:xfrm>
              <a:off x="4644742" y="2723180"/>
              <a:ext cx="1409700" cy="2233453"/>
            </a:xfrm>
            <a:prstGeom prst="rect">
              <a:avLst/>
            </a:prstGeom>
            <a:solidFill>
              <a:srgbClr val="7F7F7F"/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lIns="91440" tIns="45720" rtlCol="0" anchor="ctr"/>
            <a:lstStyle/>
            <a:p>
              <a:pPr algn="ctr">
                <a:lnSpc>
                  <a:spcPct val="85000"/>
                </a:lnSpc>
              </a:pPr>
              <a:endParaRPr lang="en-GB" sz="2000" dirty="0" smtClean="0">
                <a:solidFill>
                  <a:prstClr val="white"/>
                </a:solidFill>
                <a:latin typeface="Arial" pitchFamily="34" charset="0"/>
              </a:endParaRPr>
            </a:p>
          </p:txBody>
        </p:sp>
        <p:cxnSp>
          <p:nvCxnSpPr>
            <p:cNvPr id="17" name="Straight Connector 16"/>
            <p:cNvCxnSpPr>
              <a:stCxn id="19" idx="2"/>
              <a:endCxn id="18" idx="1"/>
            </p:cNvCxnSpPr>
            <p:nvPr/>
          </p:nvCxnSpPr>
          <p:spPr>
            <a:xfrm rot="5400000">
              <a:off x="5240859" y="4121741"/>
              <a:ext cx="220980" cy="1588"/>
            </a:xfrm>
            <a:prstGeom prst="line">
              <a:avLst/>
            </a:prstGeom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</p:cxnSp>
        <p:sp>
          <p:nvSpPr>
            <p:cNvPr id="18" name="Can 17"/>
            <p:cNvSpPr/>
            <p:nvPr/>
          </p:nvSpPr>
          <p:spPr>
            <a:xfrm>
              <a:off x="4972253" y="4232227"/>
              <a:ext cx="758190" cy="502920"/>
            </a:xfrm>
            <a:prstGeom prst="can">
              <a:avLst/>
            </a:prstGeom>
            <a:solidFill>
              <a:schemeClr val="tx1"/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lIns="91440" tIns="45720" rtlCol="0" anchor="ctr"/>
            <a:lstStyle/>
            <a:p>
              <a:pPr algn="ctr">
                <a:lnSpc>
                  <a:spcPct val="85000"/>
                </a:lnSpc>
              </a:pPr>
              <a:r>
                <a:rPr lang="en-GB" sz="1200" dirty="0" smtClean="0">
                  <a:solidFill>
                    <a:prstClr val="white"/>
                  </a:solidFill>
                  <a:latin typeface="Arial" pitchFamily="34" charset="0"/>
                </a:rPr>
                <a:t>Disk</a:t>
              </a: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4833187" y="3538807"/>
              <a:ext cx="1036320" cy="472440"/>
            </a:xfrm>
            <a:prstGeom prst="rect">
              <a:avLst/>
            </a:prstGeom>
            <a:solidFill>
              <a:srgbClr val="3F5B03"/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lIns="91440" tIns="45720" rtlCol="0" anchor="ctr"/>
            <a:lstStyle/>
            <a:p>
              <a:pPr algn="ctr">
                <a:lnSpc>
                  <a:spcPct val="85000"/>
                </a:lnSpc>
              </a:pPr>
              <a:r>
                <a:rPr lang="en-GB" sz="1200" dirty="0" err="1" smtClean="0">
                  <a:solidFill>
                    <a:prstClr val="white"/>
                  </a:solidFill>
                  <a:latin typeface="Arial" pitchFamily="34" charset="0"/>
                </a:rPr>
                <a:t>DataNode</a:t>
              </a:r>
              <a:endParaRPr lang="en-GB" sz="1200" dirty="0" smtClean="0">
                <a:solidFill>
                  <a:prstClr val="white"/>
                </a:solidFill>
                <a:latin typeface="Arial" pitchFamily="34" charset="0"/>
              </a:endParaRP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4835243" y="2918127"/>
              <a:ext cx="1032210" cy="495300"/>
            </a:xfrm>
            <a:prstGeom prst="rect">
              <a:avLst/>
            </a:prstGeom>
            <a:solidFill>
              <a:srgbClr val="2C7C9F"/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lIns="91440" tIns="45720" rtlCol="0" anchor="ctr"/>
            <a:lstStyle/>
            <a:p>
              <a:pPr algn="ctr">
                <a:lnSpc>
                  <a:spcPct val="85000"/>
                </a:lnSpc>
              </a:pPr>
              <a:r>
                <a:rPr lang="en-GB" sz="1200" dirty="0" err="1" smtClean="0">
                  <a:solidFill>
                    <a:prstClr val="white"/>
                  </a:solidFill>
                  <a:latin typeface="Arial" pitchFamily="34" charset="0"/>
                </a:rPr>
                <a:t>TaskTracker</a:t>
              </a:r>
              <a:endParaRPr lang="en-GB" sz="1200" dirty="0" smtClean="0">
                <a:solidFill>
                  <a:prstClr val="white"/>
                </a:solidFill>
                <a:latin typeface="Arial" pitchFamily="34" charset="0"/>
              </a:endParaRPr>
            </a:p>
          </p:txBody>
        </p:sp>
        <p:sp>
          <p:nvSpPr>
            <p:cNvPr id="21" name="TextBox 20"/>
            <p:cNvSpPr txBox="1"/>
            <p:nvPr/>
          </p:nvSpPr>
          <p:spPr bwMode="gray">
            <a:xfrm>
              <a:off x="4644743" y="4952788"/>
              <a:ext cx="1411104" cy="338554"/>
            </a:xfrm>
            <a:prstGeom prst="rect">
              <a:avLst/>
            </a:prstGeom>
            <a:ln>
              <a:noFill/>
            </a:ln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wrap="square" rtlCol="0" anchor="ctr">
              <a:spAutoFit/>
            </a:bodyPr>
            <a:lstStyle/>
            <a:p>
              <a:pPr algn="ctr"/>
              <a:r>
                <a:rPr lang="en-GB" sz="1600" dirty="0" smtClean="0">
                  <a:solidFill>
                    <a:srgbClr val="FFFFFF"/>
                  </a:solidFill>
                  <a:latin typeface="Arial" pitchFamily="34" charset="0"/>
                </a:rPr>
                <a:t>Worker Node</a:t>
              </a:r>
            </a:p>
          </p:txBody>
        </p:sp>
      </p:grpSp>
      <p:cxnSp>
        <p:nvCxnSpPr>
          <p:cNvPr id="29" name="Straight Connector 28"/>
          <p:cNvCxnSpPr/>
          <p:nvPr/>
        </p:nvCxnSpPr>
        <p:spPr>
          <a:xfrm>
            <a:off x="1862037" y="3961922"/>
            <a:ext cx="6858000" cy="0"/>
          </a:xfrm>
          <a:prstGeom prst="line">
            <a:avLst/>
          </a:prstGeom>
          <a:ln>
            <a:noFill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</p:cxnSp>
      <p:sp>
        <p:nvSpPr>
          <p:cNvPr id="30" name="Rectangle 29"/>
          <p:cNvSpPr/>
          <p:nvPr/>
        </p:nvSpPr>
        <p:spPr>
          <a:xfrm>
            <a:off x="566637" y="2045779"/>
            <a:ext cx="1219200" cy="6096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tlCol="0" anchor="ctr"/>
          <a:lstStyle/>
          <a:p>
            <a:pPr algn="ctr">
              <a:lnSpc>
                <a:spcPct val="85000"/>
              </a:lnSpc>
            </a:pPr>
            <a:r>
              <a:rPr lang="en-GB" sz="1600" dirty="0" smtClean="0">
                <a:solidFill>
                  <a:prstClr val="white"/>
                </a:solidFill>
                <a:latin typeface="Arial" pitchFamily="34" charset="0"/>
              </a:rPr>
              <a:t>Job</a:t>
            </a:r>
          </a:p>
        </p:txBody>
      </p:sp>
      <p:grpSp>
        <p:nvGrpSpPr>
          <p:cNvPr id="10" name="Group 47"/>
          <p:cNvGrpSpPr/>
          <p:nvPr/>
        </p:nvGrpSpPr>
        <p:grpSpPr>
          <a:xfrm>
            <a:off x="3546106" y="1958080"/>
            <a:ext cx="4526237" cy="1313772"/>
            <a:chOff x="3547511" y="1417010"/>
            <a:chExt cx="4526237" cy="1313772"/>
          </a:xfrm>
        </p:grpSpPr>
        <p:sp>
          <p:nvSpPr>
            <p:cNvPr id="33" name="Bent-Up Arrow 32"/>
            <p:cNvSpPr/>
            <p:nvPr/>
          </p:nvSpPr>
          <p:spPr>
            <a:xfrm rot="10800000" flipH="1">
              <a:off x="4752409" y="1799463"/>
              <a:ext cx="741366" cy="931319"/>
            </a:xfrm>
            <a:prstGeom prst="bentUpArrow">
              <a:avLst>
                <a:gd name="adj1" fmla="val 25000"/>
                <a:gd name="adj2" fmla="val 25000"/>
                <a:gd name="adj3" fmla="val 39001"/>
              </a:avLst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lIns="91440" tIns="45720" rtlCol="0" anchor="ctr"/>
            <a:lstStyle/>
            <a:p>
              <a:pPr algn="ctr">
                <a:lnSpc>
                  <a:spcPct val="85000"/>
                </a:lnSpc>
              </a:pPr>
              <a:endParaRPr lang="en-GB" sz="2000" dirty="0" smtClean="0">
                <a:solidFill>
                  <a:prstClr val="white"/>
                </a:solidFill>
                <a:latin typeface="Arial" pitchFamily="34" charset="0"/>
              </a:endParaRPr>
            </a:p>
          </p:txBody>
        </p:sp>
        <p:sp>
          <p:nvSpPr>
            <p:cNvPr id="34" name="Bent-Up Arrow 33"/>
            <p:cNvSpPr/>
            <p:nvPr/>
          </p:nvSpPr>
          <p:spPr>
            <a:xfrm rot="10800000" flipH="1">
              <a:off x="6005722" y="1763803"/>
              <a:ext cx="741366" cy="931319"/>
            </a:xfrm>
            <a:prstGeom prst="bentUpArrow">
              <a:avLst>
                <a:gd name="adj1" fmla="val 25000"/>
                <a:gd name="adj2" fmla="val 25000"/>
                <a:gd name="adj3" fmla="val 39001"/>
              </a:avLst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lIns="91440" tIns="45720" rtlCol="0" anchor="ctr"/>
            <a:lstStyle/>
            <a:p>
              <a:pPr algn="ctr">
                <a:lnSpc>
                  <a:spcPct val="85000"/>
                </a:lnSpc>
              </a:pPr>
              <a:endParaRPr lang="en-GB" sz="2000" dirty="0" smtClean="0">
                <a:solidFill>
                  <a:prstClr val="white"/>
                </a:solidFill>
                <a:latin typeface="Arial" pitchFamily="34" charset="0"/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5863942" y="1417010"/>
              <a:ext cx="647700" cy="3429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lIns="91440" tIns="45720" rtlCol="0" anchor="ctr"/>
            <a:lstStyle/>
            <a:p>
              <a:pPr algn="ctr">
                <a:lnSpc>
                  <a:spcPct val="85000"/>
                </a:lnSpc>
              </a:pPr>
              <a:r>
                <a:rPr lang="en-GB" sz="1200" u="sng" dirty="0" smtClean="0">
                  <a:solidFill>
                    <a:prstClr val="white"/>
                  </a:solidFill>
                  <a:latin typeface="Arial" pitchFamily="34" charset="0"/>
                </a:rPr>
                <a:t>Task</a:t>
              </a:r>
            </a:p>
          </p:txBody>
        </p:sp>
        <p:sp>
          <p:nvSpPr>
            <p:cNvPr id="8" name="Rectangle 7"/>
            <p:cNvSpPr/>
            <p:nvPr/>
          </p:nvSpPr>
          <p:spPr>
            <a:xfrm>
              <a:off x="4720942" y="1417010"/>
              <a:ext cx="647700" cy="3429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lIns="91440" tIns="45720" rtlCol="0" anchor="ctr"/>
            <a:lstStyle/>
            <a:p>
              <a:pPr algn="ctr">
                <a:lnSpc>
                  <a:spcPct val="85000"/>
                </a:lnSpc>
              </a:pPr>
              <a:r>
                <a:rPr lang="en-GB" sz="1200" u="sng" dirty="0" smtClean="0">
                  <a:solidFill>
                    <a:prstClr val="white"/>
                  </a:solidFill>
                  <a:latin typeface="Arial" pitchFamily="34" charset="0"/>
                </a:rPr>
                <a:t>Task</a:t>
              </a:r>
            </a:p>
          </p:txBody>
        </p:sp>
        <p:sp>
          <p:nvSpPr>
            <p:cNvPr id="9" name="Rectangle 8"/>
            <p:cNvSpPr/>
            <p:nvPr/>
          </p:nvSpPr>
          <p:spPr>
            <a:xfrm>
              <a:off x="7006942" y="1417010"/>
              <a:ext cx="647700" cy="3429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lIns="91440" tIns="45720" rtlCol="0" anchor="ctr"/>
            <a:lstStyle/>
            <a:p>
              <a:pPr algn="ctr">
                <a:lnSpc>
                  <a:spcPct val="85000"/>
                </a:lnSpc>
              </a:pPr>
              <a:r>
                <a:rPr lang="en-GB" sz="1200" u="sng" dirty="0" smtClean="0">
                  <a:solidFill>
                    <a:prstClr val="white"/>
                  </a:solidFill>
                  <a:latin typeface="Arial" pitchFamily="34" charset="0"/>
                </a:rPr>
                <a:t>Task</a:t>
              </a:r>
            </a:p>
          </p:txBody>
        </p:sp>
        <p:sp>
          <p:nvSpPr>
            <p:cNvPr id="35" name="Bent-Up Arrow 34"/>
            <p:cNvSpPr/>
            <p:nvPr/>
          </p:nvSpPr>
          <p:spPr>
            <a:xfrm rot="10800000" flipH="1">
              <a:off x="3547511" y="1763802"/>
              <a:ext cx="4526237" cy="931319"/>
            </a:xfrm>
            <a:prstGeom prst="bentUpArrow">
              <a:avLst>
                <a:gd name="adj1" fmla="val 25000"/>
                <a:gd name="adj2" fmla="val 25000"/>
                <a:gd name="adj3" fmla="val 39001"/>
              </a:avLst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lIns="91440" tIns="45720" rtlCol="0" anchor="ctr"/>
            <a:lstStyle/>
            <a:p>
              <a:pPr algn="ctr">
                <a:lnSpc>
                  <a:spcPct val="85000"/>
                </a:lnSpc>
              </a:pPr>
              <a:endParaRPr lang="en-GB" sz="2000" u="sng" dirty="0" smtClean="0">
                <a:solidFill>
                  <a:prstClr val="white"/>
                </a:solidFill>
                <a:latin typeface="Arial" pitchFamily="34" charset="0"/>
              </a:endParaRPr>
            </a:p>
          </p:txBody>
        </p:sp>
      </p:grpSp>
      <p:grpSp>
        <p:nvGrpSpPr>
          <p:cNvPr id="11" name="Group 45"/>
          <p:cNvGrpSpPr/>
          <p:nvPr/>
        </p:nvGrpSpPr>
        <p:grpSpPr>
          <a:xfrm>
            <a:off x="3546103" y="2491599"/>
            <a:ext cx="1022558" cy="1912428"/>
            <a:chOff x="3547508" y="1950529"/>
            <a:chExt cx="1022558" cy="1912428"/>
          </a:xfrm>
        </p:grpSpPr>
        <p:sp>
          <p:nvSpPr>
            <p:cNvPr id="37" name="TextBox 36"/>
            <p:cNvSpPr txBox="1"/>
            <p:nvPr/>
          </p:nvSpPr>
          <p:spPr bwMode="gray">
            <a:xfrm>
              <a:off x="3617561" y="2700854"/>
              <a:ext cx="952505" cy="461665"/>
            </a:xfrm>
            <a:prstGeom prst="rect">
              <a:avLst/>
            </a:prstGeom>
            <a:solidFill>
              <a:srgbClr val="AA5816"/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wrap="none" rtlCol="0">
              <a:spAutoFit/>
            </a:bodyPr>
            <a:lstStyle/>
            <a:p>
              <a:pPr algn="ctr"/>
              <a:r>
                <a:rPr lang="en-GB" sz="1200" dirty="0" smtClean="0">
                  <a:solidFill>
                    <a:srgbClr val="FFFFFF"/>
                  </a:solidFill>
                  <a:latin typeface="Arial" pitchFamily="34" charset="0"/>
                </a:rPr>
                <a:t>Location</a:t>
              </a:r>
              <a:br>
                <a:rPr lang="en-GB" sz="1200" dirty="0" smtClean="0">
                  <a:solidFill>
                    <a:srgbClr val="FFFFFF"/>
                  </a:solidFill>
                  <a:latin typeface="Arial" pitchFamily="34" charset="0"/>
                </a:rPr>
              </a:br>
              <a:r>
                <a:rPr lang="en-GB" sz="1200" dirty="0" smtClean="0">
                  <a:solidFill>
                    <a:srgbClr val="FFFFFF"/>
                  </a:solidFill>
                  <a:latin typeface="Arial" pitchFamily="34" charset="0"/>
                </a:rPr>
                <a:t>Information</a:t>
              </a:r>
            </a:p>
          </p:txBody>
        </p:sp>
        <p:sp>
          <p:nvSpPr>
            <p:cNvPr id="38" name="Curved Down Arrow 37"/>
            <p:cNvSpPr/>
            <p:nvPr/>
          </p:nvSpPr>
          <p:spPr>
            <a:xfrm rot="5400000" flipH="1">
              <a:off x="2877044" y="2620993"/>
              <a:ext cx="1912428" cy="571500"/>
            </a:xfrm>
            <a:prstGeom prst="curvedDownArrow">
              <a:avLst/>
            </a:prstGeom>
            <a:solidFill>
              <a:srgbClr val="AA5816"/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lIns="91440" tIns="45720" rtlCol="0" anchor="ctr"/>
            <a:lstStyle/>
            <a:p>
              <a:pPr algn="ctr">
                <a:lnSpc>
                  <a:spcPct val="85000"/>
                </a:lnSpc>
              </a:pPr>
              <a:endParaRPr lang="en-GB" sz="1200" dirty="0" smtClean="0">
                <a:solidFill>
                  <a:prstClr val="white"/>
                </a:solidFill>
                <a:latin typeface="Arial" pitchFamily="34" charset="0"/>
              </a:endParaRPr>
            </a:p>
          </p:txBody>
        </p:sp>
      </p:grpSp>
      <p:grpSp>
        <p:nvGrpSpPr>
          <p:cNvPr id="15" name="Group 42"/>
          <p:cNvGrpSpPr/>
          <p:nvPr/>
        </p:nvGrpSpPr>
        <p:grpSpPr>
          <a:xfrm>
            <a:off x="6445643" y="3276126"/>
            <a:ext cx="2157113" cy="2568166"/>
            <a:chOff x="6447048" y="2735056"/>
            <a:chExt cx="2157113" cy="2568166"/>
          </a:xfrm>
        </p:grpSpPr>
        <p:sp>
          <p:nvSpPr>
            <p:cNvPr id="14" name="TextBox 13"/>
            <p:cNvSpPr txBox="1"/>
            <p:nvPr/>
          </p:nvSpPr>
          <p:spPr bwMode="gray">
            <a:xfrm>
              <a:off x="6447048" y="3771419"/>
              <a:ext cx="357790" cy="338554"/>
            </a:xfrm>
            <a:prstGeom prst="rect">
              <a:avLst/>
            </a:prstGeom>
            <a:solidFill>
              <a:srgbClr val="7F7F7F"/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wrap="none" rtlCol="0" anchor="ctr">
              <a:spAutoFit/>
            </a:bodyPr>
            <a:lstStyle/>
            <a:p>
              <a:pPr algn="ctr"/>
              <a:r>
                <a:rPr lang="en-GB" sz="1600" dirty="0" smtClean="0">
                  <a:solidFill>
                    <a:srgbClr val="000000"/>
                  </a:solidFill>
                  <a:latin typeface="Arial" pitchFamily="34" charset="0"/>
                </a:rPr>
                <a:t>...</a:t>
              </a:r>
            </a:p>
          </p:txBody>
        </p:sp>
        <p:sp>
          <p:nvSpPr>
            <p:cNvPr id="51" name="Rectangle 50"/>
            <p:cNvSpPr/>
            <p:nvPr/>
          </p:nvSpPr>
          <p:spPr>
            <a:xfrm>
              <a:off x="7193056" y="2735056"/>
              <a:ext cx="1409700" cy="2233453"/>
            </a:xfrm>
            <a:prstGeom prst="rect">
              <a:avLst/>
            </a:prstGeom>
            <a:solidFill>
              <a:srgbClr val="7F7F7F"/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lIns="91440" tIns="45720" rtlCol="0" anchor="ctr"/>
            <a:lstStyle/>
            <a:p>
              <a:pPr algn="ctr">
                <a:lnSpc>
                  <a:spcPct val="85000"/>
                </a:lnSpc>
              </a:pPr>
              <a:endParaRPr lang="en-GB" sz="2000" dirty="0" smtClean="0">
                <a:solidFill>
                  <a:prstClr val="white"/>
                </a:solidFill>
                <a:latin typeface="Arial" pitchFamily="34" charset="0"/>
              </a:endParaRPr>
            </a:p>
          </p:txBody>
        </p:sp>
        <p:cxnSp>
          <p:nvCxnSpPr>
            <p:cNvPr id="52" name="Straight Connector 51"/>
            <p:cNvCxnSpPr>
              <a:stCxn id="54" idx="2"/>
              <a:endCxn id="53" idx="1"/>
            </p:cNvCxnSpPr>
            <p:nvPr/>
          </p:nvCxnSpPr>
          <p:spPr>
            <a:xfrm rot="5400000">
              <a:off x="7789173" y="4133615"/>
              <a:ext cx="220980" cy="1588"/>
            </a:xfrm>
            <a:prstGeom prst="line">
              <a:avLst/>
            </a:prstGeom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</p:cxnSp>
        <p:sp>
          <p:nvSpPr>
            <p:cNvPr id="53" name="Can 52"/>
            <p:cNvSpPr/>
            <p:nvPr/>
          </p:nvSpPr>
          <p:spPr>
            <a:xfrm>
              <a:off x="7520568" y="4244104"/>
              <a:ext cx="758190" cy="502920"/>
            </a:xfrm>
            <a:prstGeom prst="can">
              <a:avLst/>
            </a:prstGeom>
            <a:solidFill>
              <a:schemeClr val="tx1"/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lIns="91440" tIns="45720" rtlCol="0" anchor="ctr"/>
            <a:lstStyle/>
            <a:p>
              <a:pPr algn="ctr">
                <a:lnSpc>
                  <a:spcPct val="85000"/>
                </a:lnSpc>
              </a:pPr>
              <a:r>
                <a:rPr lang="en-GB" sz="1200" dirty="0" smtClean="0">
                  <a:solidFill>
                    <a:prstClr val="white"/>
                  </a:solidFill>
                  <a:latin typeface="Arial" pitchFamily="34" charset="0"/>
                </a:rPr>
                <a:t>Disk</a:t>
              </a:r>
            </a:p>
          </p:txBody>
        </p:sp>
        <p:sp>
          <p:nvSpPr>
            <p:cNvPr id="54" name="Rectangle 53"/>
            <p:cNvSpPr/>
            <p:nvPr/>
          </p:nvSpPr>
          <p:spPr>
            <a:xfrm>
              <a:off x="7381501" y="3550684"/>
              <a:ext cx="1036320" cy="472440"/>
            </a:xfrm>
            <a:prstGeom prst="rect">
              <a:avLst/>
            </a:prstGeom>
            <a:solidFill>
              <a:srgbClr val="3F5B03"/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lIns="91440" tIns="45720" rtlCol="0" anchor="ctr"/>
            <a:lstStyle/>
            <a:p>
              <a:pPr algn="ctr">
                <a:lnSpc>
                  <a:spcPct val="85000"/>
                </a:lnSpc>
              </a:pPr>
              <a:r>
                <a:rPr lang="en-GB" sz="1200" dirty="0" err="1" smtClean="0">
                  <a:solidFill>
                    <a:prstClr val="white"/>
                  </a:solidFill>
                  <a:latin typeface="Arial" pitchFamily="34" charset="0"/>
                </a:rPr>
                <a:t>DataNode</a:t>
              </a:r>
              <a:endParaRPr lang="en-GB" sz="1200" dirty="0" smtClean="0">
                <a:solidFill>
                  <a:prstClr val="white"/>
                </a:solidFill>
                <a:latin typeface="Arial" pitchFamily="34" charset="0"/>
              </a:endParaRPr>
            </a:p>
          </p:txBody>
        </p:sp>
        <p:sp>
          <p:nvSpPr>
            <p:cNvPr id="55" name="Rectangle 54"/>
            <p:cNvSpPr/>
            <p:nvPr/>
          </p:nvSpPr>
          <p:spPr>
            <a:xfrm>
              <a:off x="7383558" y="2930005"/>
              <a:ext cx="1032210" cy="495300"/>
            </a:xfrm>
            <a:prstGeom prst="rect">
              <a:avLst/>
            </a:prstGeom>
            <a:solidFill>
              <a:srgbClr val="2C7C9F"/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lIns="91440" tIns="45720" rtlCol="0" anchor="ctr"/>
            <a:lstStyle/>
            <a:p>
              <a:pPr algn="ctr">
                <a:lnSpc>
                  <a:spcPct val="85000"/>
                </a:lnSpc>
              </a:pPr>
              <a:r>
                <a:rPr lang="en-GB" sz="1200" dirty="0" err="1" smtClean="0">
                  <a:solidFill>
                    <a:prstClr val="white"/>
                  </a:solidFill>
                  <a:latin typeface="Arial" pitchFamily="34" charset="0"/>
                </a:rPr>
                <a:t>TaskTracker</a:t>
              </a:r>
              <a:endParaRPr lang="en-GB" sz="1200" dirty="0" smtClean="0">
                <a:solidFill>
                  <a:prstClr val="white"/>
                </a:solidFill>
                <a:latin typeface="Arial" pitchFamily="34" charset="0"/>
              </a:endParaRPr>
            </a:p>
          </p:txBody>
        </p:sp>
        <p:sp>
          <p:nvSpPr>
            <p:cNvPr id="56" name="TextBox 55"/>
            <p:cNvSpPr txBox="1"/>
            <p:nvPr/>
          </p:nvSpPr>
          <p:spPr bwMode="gray">
            <a:xfrm>
              <a:off x="7193057" y="4964668"/>
              <a:ext cx="1411104" cy="338554"/>
            </a:xfrm>
            <a:prstGeom prst="rect">
              <a:avLst/>
            </a:prstGeom>
            <a:ln>
              <a:noFill/>
            </a:ln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wrap="square" rtlCol="0" anchor="ctr">
              <a:spAutoFit/>
            </a:bodyPr>
            <a:lstStyle/>
            <a:p>
              <a:pPr algn="ctr"/>
              <a:r>
                <a:rPr lang="en-GB" sz="1600" dirty="0" smtClean="0">
                  <a:solidFill>
                    <a:srgbClr val="FFFFFF"/>
                  </a:solidFill>
                  <a:latin typeface="Arial" pitchFamily="34" charset="0"/>
                </a:rPr>
                <a:t>Worker Node</a:t>
              </a:r>
            </a:p>
          </p:txBody>
        </p:sp>
      </p:grpSp>
      <p:grpSp>
        <p:nvGrpSpPr>
          <p:cNvPr id="22" name="Group 38"/>
          <p:cNvGrpSpPr/>
          <p:nvPr/>
        </p:nvGrpSpPr>
        <p:grpSpPr>
          <a:xfrm>
            <a:off x="2109687" y="3260413"/>
            <a:ext cx="1411105" cy="2568163"/>
            <a:chOff x="2111092" y="2719343"/>
            <a:chExt cx="1411105" cy="2568163"/>
          </a:xfrm>
        </p:grpSpPr>
        <p:sp>
          <p:nvSpPr>
            <p:cNvPr id="57" name="Rectangle 56"/>
            <p:cNvSpPr/>
            <p:nvPr/>
          </p:nvSpPr>
          <p:spPr>
            <a:xfrm>
              <a:off x="2111092" y="2719343"/>
              <a:ext cx="1409700" cy="2233453"/>
            </a:xfrm>
            <a:prstGeom prst="rect">
              <a:avLst/>
            </a:prstGeom>
            <a:solidFill>
              <a:srgbClr val="7F7F7F"/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lIns="91440" tIns="45720" rtlCol="0" anchor="ctr"/>
            <a:lstStyle/>
            <a:p>
              <a:pPr algn="ctr">
                <a:lnSpc>
                  <a:spcPct val="85000"/>
                </a:lnSpc>
              </a:pPr>
              <a:endParaRPr lang="en-GB" sz="2000" dirty="0" smtClean="0">
                <a:solidFill>
                  <a:prstClr val="white"/>
                </a:solidFill>
                <a:latin typeface="Arial" pitchFamily="34" charset="0"/>
              </a:endParaRPr>
            </a:p>
          </p:txBody>
        </p:sp>
        <p:sp>
          <p:nvSpPr>
            <p:cNvPr id="60" name="Rectangle 59"/>
            <p:cNvSpPr/>
            <p:nvPr/>
          </p:nvSpPr>
          <p:spPr>
            <a:xfrm>
              <a:off x="2321769" y="3538807"/>
              <a:ext cx="1036320" cy="472440"/>
            </a:xfrm>
            <a:prstGeom prst="rect">
              <a:avLst/>
            </a:prstGeom>
            <a:solidFill>
              <a:srgbClr val="3F5B03"/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lIns="91440" tIns="45720" rtlCol="0" anchor="ctr"/>
            <a:lstStyle/>
            <a:p>
              <a:pPr algn="ctr">
                <a:lnSpc>
                  <a:spcPct val="85000"/>
                </a:lnSpc>
              </a:pPr>
              <a:r>
                <a:rPr lang="en-GB" sz="1200" dirty="0" err="1" smtClean="0">
                  <a:solidFill>
                    <a:prstClr val="white"/>
                  </a:solidFill>
                  <a:latin typeface="Arial" pitchFamily="34" charset="0"/>
                </a:rPr>
                <a:t>NameNode</a:t>
              </a:r>
              <a:endParaRPr lang="en-GB" sz="1200" dirty="0" smtClean="0">
                <a:solidFill>
                  <a:prstClr val="white"/>
                </a:solidFill>
                <a:latin typeface="Arial" pitchFamily="34" charset="0"/>
              </a:endParaRPr>
            </a:p>
          </p:txBody>
        </p:sp>
        <p:sp>
          <p:nvSpPr>
            <p:cNvPr id="61" name="Rectangle 60"/>
            <p:cNvSpPr/>
            <p:nvPr/>
          </p:nvSpPr>
          <p:spPr>
            <a:xfrm>
              <a:off x="2323825" y="2918127"/>
              <a:ext cx="1032210" cy="495300"/>
            </a:xfrm>
            <a:prstGeom prst="rect">
              <a:avLst/>
            </a:prstGeom>
            <a:solidFill>
              <a:srgbClr val="2C7C9F"/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lIns="91440" tIns="45720" rtlCol="0" anchor="ctr"/>
            <a:lstStyle/>
            <a:p>
              <a:pPr algn="ctr">
                <a:lnSpc>
                  <a:spcPct val="85000"/>
                </a:lnSpc>
              </a:pPr>
              <a:r>
                <a:rPr lang="en-GB" sz="1200" dirty="0" err="1" smtClean="0">
                  <a:solidFill>
                    <a:prstClr val="white"/>
                  </a:solidFill>
                  <a:latin typeface="Arial" pitchFamily="34" charset="0"/>
                </a:rPr>
                <a:t>JobTracker</a:t>
              </a:r>
              <a:endParaRPr lang="en-GB" sz="1200" dirty="0" smtClean="0">
                <a:solidFill>
                  <a:prstClr val="white"/>
                </a:solidFill>
                <a:latin typeface="Arial" pitchFamily="34" charset="0"/>
              </a:endParaRPr>
            </a:p>
          </p:txBody>
        </p:sp>
        <p:sp>
          <p:nvSpPr>
            <p:cNvPr id="62" name="TextBox 61"/>
            <p:cNvSpPr txBox="1"/>
            <p:nvPr/>
          </p:nvSpPr>
          <p:spPr bwMode="gray">
            <a:xfrm>
              <a:off x="2111093" y="4948952"/>
              <a:ext cx="1411104" cy="33855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wrap="square" rtlCol="0" anchor="ctr">
              <a:spAutoFit/>
            </a:bodyPr>
            <a:lstStyle/>
            <a:p>
              <a:pPr algn="ctr"/>
              <a:r>
                <a:rPr lang="en-GB" sz="1600" dirty="0" smtClean="0">
                  <a:solidFill>
                    <a:srgbClr val="FFFFFF"/>
                  </a:solidFill>
                  <a:latin typeface="Arial" pitchFamily="34" charset="0"/>
                </a:rPr>
                <a:t>Master</a:t>
              </a:r>
            </a:p>
          </p:txBody>
        </p:sp>
      </p:grpSp>
      <p:grpSp>
        <p:nvGrpSpPr>
          <p:cNvPr id="23" name="Group 44"/>
          <p:cNvGrpSpPr/>
          <p:nvPr/>
        </p:nvGrpSpPr>
        <p:grpSpPr>
          <a:xfrm>
            <a:off x="1842987" y="2026729"/>
            <a:ext cx="1714565" cy="1432466"/>
            <a:chOff x="1844392" y="1485659"/>
            <a:chExt cx="1714565" cy="1432466"/>
          </a:xfrm>
        </p:grpSpPr>
        <p:sp>
          <p:nvSpPr>
            <p:cNvPr id="32" name="Right Arrow 31"/>
            <p:cNvSpPr/>
            <p:nvPr/>
          </p:nvSpPr>
          <p:spPr>
            <a:xfrm>
              <a:off x="1844392" y="1714259"/>
              <a:ext cx="266700" cy="190500"/>
            </a:xfrm>
            <a:prstGeom prst="rightArrow">
              <a:avLst/>
            </a:prstGeom>
            <a:solidFill>
              <a:srgbClr val="AA5816"/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lIns="91440" tIns="45720" rtlCol="0" anchor="ctr"/>
            <a:lstStyle/>
            <a:p>
              <a:pPr algn="ctr">
                <a:lnSpc>
                  <a:spcPct val="85000"/>
                </a:lnSpc>
              </a:pPr>
              <a:endParaRPr lang="en-GB" sz="2000" dirty="0" smtClean="0">
                <a:solidFill>
                  <a:prstClr val="white"/>
                </a:solidFill>
                <a:latin typeface="Arial" pitchFamily="34" charset="0"/>
              </a:endParaRPr>
            </a:p>
          </p:txBody>
        </p:sp>
        <p:sp>
          <p:nvSpPr>
            <p:cNvPr id="36" name="Rectangle 35"/>
            <p:cNvSpPr/>
            <p:nvPr/>
          </p:nvSpPr>
          <p:spPr>
            <a:xfrm>
              <a:off x="2146832" y="1485659"/>
              <a:ext cx="1412125" cy="647700"/>
            </a:xfrm>
            <a:prstGeom prst="rect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lIns="91440" tIns="45720" rtlCol="0" anchor="ctr"/>
            <a:lstStyle/>
            <a:p>
              <a:pPr algn="ctr">
                <a:lnSpc>
                  <a:spcPct val="85000"/>
                </a:lnSpc>
              </a:pPr>
              <a:r>
                <a:rPr lang="en-GB" sz="1600" dirty="0" smtClean="0">
                  <a:solidFill>
                    <a:prstClr val="white"/>
                  </a:solidFill>
                  <a:latin typeface="Arial" pitchFamily="34" charset="0"/>
                </a:rPr>
                <a:t>Scheduler</a:t>
              </a:r>
              <a:endParaRPr lang="en-GB" sz="2000" dirty="0" smtClean="0">
                <a:solidFill>
                  <a:prstClr val="white"/>
                </a:solidFill>
                <a:latin typeface="Arial" pitchFamily="34" charset="0"/>
              </a:endParaRPr>
            </a:p>
          </p:txBody>
        </p:sp>
        <p:sp>
          <p:nvSpPr>
            <p:cNvPr id="63" name="Trapezoid 62"/>
            <p:cNvSpPr/>
            <p:nvPr/>
          </p:nvSpPr>
          <p:spPr>
            <a:xfrm rot="10800000">
              <a:off x="2146828" y="2133357"/>
              <a:ext cx="1409699" cy="784768"/>
            </a:xfrm>
            <a:prstGeom prst="trapezoid">
              <a:avLst>
                <a:gd name="adj" fmla="val 68639"/>
              </a:avLst>
            </a:prstGeom>
            <a:gradFill flip="none" rotWithShape="1">
              <a:gsLst>
                <a:gs pos="0">
                  <a:schemeClr val="accent1">
                    <a:shade val="100000"/>
                    <a:satMod val="120000"/>
                  </a:schemeClr>
                </a:gs>
                <a:gs pos="69000">
                  <a:schemeClr val="accent1">
                    <a:tint val="80000"/>
                    <a:shade val="100000"/>
                    <a:satMod val="150000"/>
                  </a:schemeClr>
                </a:gs>
                <a:gs pos="100000">
                  <a:schemeClr val="accent1">
                    <a:tint val="50000"/>
                    <a:shade val="100000"/>
                    <a:satMod val="150000"/>
                  </a:schemeClr>
                </a:gs>
              </a:gsLst>
              <a:lin ang="16200000" scaled="0"/>
              <a:tileRect/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spcAft>
                <a:spcPts val="600"/>
              </a:spcAft>
              <a:buFont typeface="+mj-lt"/>
              <a:buAutoNum type="arabicPeriod"/>
            </a:pPr>
            <a:r>
              <a:rPr lang="en-US" dirty="0" smtClean="0">
                <a:solidFill>
                  <a:schemeClr val="tx1"/>
                </a:solidFill>
              </a:rPr>
              <a:t>Motivation</a:t>
            </a:r>
          </a:p>
          <a:p>
            <a:pPr marL="457200" indent="-457200">
              <a:spcAft>
                <a:spcPts val="600"/>
              </a:spcAft>
              <a:buFont typeface="+mj-lt"/>
              <a:buAutoNum type="arabicPeriod"/>
            </a:pPr>
            <a:r>
              <a:rPr lang="en-US" dirty="0" smtClean="0"/>
              <a:t>Approach</a:t>
            </a:r>
          </a:p>
          <a:p>
            <a:pPr marL="457200" indent="-457200">
              <a:spcAft>
                <a:spcPts val="600"/>
              </a:spcAft>
              <a:buFont typeface="+mj-lt"/>
              <a:buAutoNum type="arabicPeriod"/>
            </a:pPr>
            <a:r>
              <a:rPr lang="en-US" dirty="0" smtClean="0"/>
              <a:t>Job Profile</a:t>
            </a:r>
          </a:p>
          <a:p>
            <a:pPr marL="457200" indent="-457200">
              <a:spcAft>
                <a:spcPts val="600"/>
              </a:spcAft>
              <a:buFont typeface="+mj-lt"/>
              <a:buAutoNum type="arabicPeriod"/>
            </a:pPr>
            <a:r>
              <a:rPr lang="en-US" dirty="0" smtClean="0"/>
              <a:t>Scaling Factors</a:t>
            </a:r>
          </a:p>
          <a:p>
            <a:pPr marL="457200" indent="-457200">
              <a:spcAft>
                <a:spcPts val="600"/>
              </a:spcAft>
              <a:buFont typeface="+mj-lt"/>
              <a:buAutoNum type="arabicPeriod"/>
            </a:pPr>
            <a:r>
              <a:rPr lang="en-US" dirty="0" smtClean="0"/>
              <a:t>Completion Time and Resource Provisioning Models</a:t>
            </a:r>
          </a:p>
          <a:p>
            <a:pPr marL="457200" indent="-457200">
              <a:spcAft>
                <a:spcPts val="600"/>
              </a:spcAft>
              <a:buFont typeface="+mj-lt"/>
              <a:buAutoNum type="arabicPeriod"/>
            </a:pPr>
            <a:r>
              <a:rPr lang="en-US" dirty="0" smtClean="0"/>
              <a:t>Taking  Node Failures into Account</a:t>
            </a:r>
          </a:p>
          <a:p>
            <a:pPr marL="457200" indent="-457200">
              <a:spcAft>
                <a:spcPts val="600"/>
              </a:spcAft>
              <a:buFont typeface="+mj-lt"/>
              <a:buAutoNum type="arabicPeriod"/>
            </a:pPr>
            <a:r>
              <a:rPr lang="en-US" dirty="0" smtClean="0"/>
              <a:t>Evaluation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B5F8E-3F3A-FD45-ABB6-C5D784360AB9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Motivation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71946"/>
            <a:ext cx="9144000" cy="5286054"/>
          </a:xfrm>
        </p:spPr>
        <p:txBody>
          <a:bodyPr>
            <a:normAutofit/>
          </a:bodyPr>
          <a:lstStyle/>
          <a:p>
            <a:r>
              <a:rPr lang="en-US" dirty="0" smtClean="0">
                <a:cs typeface="CMU Bright Roman"/>
              </a:rPr>
              <a:t>MapReduce applications process </a:t>
            </a:r>
            <a:r>
              <a:rPr lang="en-US" dirty="0" err="1" smtClean="0">
                <a:cs typeface="CMU Bright Roman"/>
              </a:rPr>
              <a:t>PBs</a:t>
            </a:r>
            <a:r>
              <a:rPr lang="en-US" dirty="0" smtClean="0">
                <a:cs typeface="CMU Bright Roman"/>
              </a:rPr>
              <a:t> of data across enterprise</a:t>
            </a:r>
          </a:p>
          <a:p>
            <a:r>
              <a:rPr lang="en-US" dirty="0" smtClean="0">
                <a:cs typeface="CMU Bright Roman"/>
              </a:rPr>
              <a:t>Many users have job </a:t>
            </a:r>
            <a:r>
              <a:rPr lang="en-US" i="1" dirty="0" smtClean="0">
                <a:solidFill>
                  <a:srgbClr val="FF0000"/>
                </a:solidFill>
                <a:cs typeface="CMU Bright Roman"/>
              </a:rPr>
              <a:t>completion time goals</a:t>
            </a:r>
            <a:r>
              <a:rPr lang="en-US" i="1" dirty="0" smtClean="0">
                <a:solidFill>
                  <a:srgbClr val="C00000"/>
                </a:solidFill>
                <a:cs typeface="CMU Bright Roman"/>
              </a:rPr>
              <a:t>:</a:t>
            </a:r>
          </a:p>
          <a:p>
            <a:pPr lvl="1"/>
            <a:r>
              <a:rPr lang="en-US" sz="1800" dirty="0" smtClean="0">
                <a:cs typeface="CMU Bright Roman"/>
              </a:rPr>
              <a:t>No support from current service providers on capacity planning, e.g. Elastic Map-Reduce</a:t>
            </a:r>
          </a:p>
          <a:p>
            <a:pPr lvl="1"/>
            <a:r>
              <a:rPr lang="en-US" sz="1800" dirty="0" smtClean="0">
                <a:cs typeface="CMU Bright Roman"/>
              </a:rPr>
              <a:t>Need </a:t>
            </a:r>
            <a:r>
              <a:rPr lang="en-US" sz="1800" dirty="0" smtClean="0">
                <a:cs typeface="CMU Bright Roman"/>
              </a:rPr>
              <a:t>for useful </a:t>
            </a:r>
            <a:r>
              <a:rPr lang="en-US" sz="1800" dirty="0" smtClean="0">
                <a:cs typeface="CMU Bright Roman"/>
              </a:rPr>
              <a:t>performance models </a:t>
            </a:r>
            <a:r>
              <a:rPr lang="en-US" sz="1800" dirty="0" smtClean="0">
                <a:cs typeface="CMU Bright Roman"/>
              </a:rPr>
              <a:t>to</a:t>
            </a:r>
            <a:r>
              <a:rPr lang="en-US" sz="1800" dirty="0" smtClean="0">
                <a:cs typeface="CMU Bright Roman"/>
              </a:rPr>
              <a:t> estimate </a:t>
            </a:r>
            <a:r>
              <a:rPr lang="en-US" sz="1800" smtClean="0">
                <a:cs typeface="CMU Bright Roman"/>
              </a:rPr>
              <a:t>the required </a:t>
            </a:r>
            <a:r>
              <a:rPr lang="en-US" sz="1800" dirty="0" smtClean="0">
                <a:cs typeface="CMU Bright Roman"/>
              </a:rPr>
              <a:t>infrastructure size</a:t>
            </a:r>
          </a:p>
          <a:p>
            <a:r>
              <a:rPr lang="en-US" dirty="0" smtClean="0">
                <a:cs typeface="CMU Bright Roman"/>
              </a:rPr>
              <a:t>In order to achieve Service Level Objectives (</a:t>
            </a:r>
            <a:r>
              <a:rPr lang="en-US" dirty="0" smtClean="0">
                <a:solidFill>
                  <a:srgbClr val="FF0000"/>
                </a:solidFill>
                <a:cs typeface="CMU Bright Roman"/>
              </a:rPr>
              <a:t>SLOs</a:t>
            </a:r>
            <a:r>
              <a:rPr lang="en-US" dirty="0" smtClean="0">
                <a:cs typeface="CMU Bright Roman"/>
              </a:rPr>
              <a:t>), we need to </a:t>
            </a:r>
            <a:r>
              <a:rPr lang="en-US" i="1" dirty="0" smtClean="0">
                <a:solidFill>
                  <a:srgbClr val="FF0000"/>
                </a:solidFill>
                <a:cs typeface="CMU Bright Roman"/>
              </a:rPr>
              <a:t>solve the following  inter-related problems</a:t>
            </a:r>
            <a:r>
              <a:rPr lang="en-US" dirty="0" smtClean="0">
                <a:cs typeface="CMU Bright Roman"/>
              </a:rPr>
              <a:t>:</a:t>
            </a:r>
          </a:p>
          <a:p>
            <a:pPr lvl="1"/>
            <a:r>
              <a:rPr lang="en-US" sz="1800" dirty="0" smtClean="0">
                <a:cs typeface="CMU Bright Roman"/>
              </a:rPr>
              <a:t>When will the job finish given certain resources? </a:t>
            </a:r>
          </a:p>
          <a:p>
            <a:pPr lvl="1"/>
            <a:r>
              <a:rPr lang="en-US" sz="1800" dirty="0" smtClean="0">
                <a:cs typeface="CMU Bright Roman"/>
              </a:rPr>
              <a:t>How much resources should be allocated to complete the job within a given deadline?</a:t>
            </a:r>
          </a:p>
          <a:p>
            <a:pPr lvl="1"/>
            <a:r>
              <a:rPr lang="en-US" sz="1800" dirty="0" smtClean="0">
                <a:cs typeface="CMU Bright Roman"/>
              </a:rPr>
              <a:t>Can we do application resource provisioning on the smaller data set?</a:t>
            </a:r>
          </a:p>
          <a:p>
            <a:pPr lvl="1"/>
            <a:endParaRPr lang="en-US" sz="1800" dirty="0" smtClean="0">
              <a:cs typeface="CMU Bright Roman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B5F8E-3F3A-FD45-ABB6-C5D784360AB9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201221" y="6275668"/>
            <a:ext cx="990600" cy="365125"/>
          </a:xfrm>
        </p:spPr>
        <p:txBody>
          <a:bodyPr/>
          <a:lstStyle/>
          <a:p>
            <a:fld id="{39FE57C1-99E3-4342-90AE-63D315326D4A}" type="slidenum">
              <a:rPr lang="en-US" sz="2000" smtClean="0"/>
              <a:pPr/>
              <a:t>8</a:t>
            </a:fld>
            <a:endParaRPr lang="en-US" sz="2000" dirty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499766" y="6276288"/>
            <a:ext cx="388740" cy="36450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5122" name="Picture 2" descr="C:\Users\cherkaso\Desktop\Map-Reduce\MY\wikitrends2.JPG"/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174718" y="4667029"/>
            <a:ext cx="8713788" cy="151209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2" descr="C:\Users\cherkaso\Desktop\Map-Reduce\MY\wikitrends1-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74719" y="1319038"/>
            <a:ext cx="3903767" cy="273320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620487" y="4000859"/>
            <a:ext cx="29826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 smtClean="0"/>
              <a:t>Wikitrends</a:t>
            </a:r>
            <a:r>
              <a:rPr lang="en-US" sz="2400" b="1" dirty="0" smtClean="0"/>
              <a:t>: 64x64</a:t>
            </a:r>
            <a:endParaRPr lang="en-US" sz="24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620487" y="6179128"/>
            <a:ext cx="29826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 smtClean="0"/>
              <a:t>Wikitrends</a:t>
            </a:r>
            <a:r>
              <a:rPr lang="en-US" sz="2400" b="1" dirty="0" smtClean="0"/>
              <a:t>: 16x16</a:t>
            </a:r>
            <a:endParaRPr lang="en-US" sz="24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4550228" y="2800530"/>
            <a:ext cx="459377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 Linear scaling?  </a:t>
            </a:r>
            <a:r>
              <a:rPr lang="en-US" sz="2400" dirty="0" smtClean="0"/>
              <a:t>Not always!</a:t>
            </a:r>
          </a:p>
          <a:p>
            <a:r>
              <a:rPr lang="en-US" sz="2400" dirty="0" smtClean="0"/>
              <a:t>       580s / 4   </a:t>
            </a:r>
            <a:r>
              <a:rPr lang="en-US" sz="2400" dirty="0" err="1" smtClean="0"/>
              <a:t>vs</a:t>
            </a:r>
            <a:r>
              <a:rPr lang="en-US" sz="2400" dirty="0" smtClean="0"/>
              <a:t>    200s</a:t>
            </a:r>
          </a:p>
          <a:p>
            <a:endParaRPr lang="en-US" sz="2400" dirty="0" smtClean="0"/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549274" y="282236"/>
            <a:ext cx="7364640" cy="724631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/>
          <a:p>
            <a:pPr lvl="0" defTabSz="914400">
              <a:lnSpc>
                <a:spcPts val="3300"/>
              </a:lnSpc>
              <a:spcBef>
                <a:spcPct val="0"/>
              </a:spcBef>
            </a:pPr>
            <a:r>
              <a:rPr lang="en-US" sz="4000" dirty="0" smtClean="0">
                <a:solidFill>
                  <a:schemeClr val="accent1"/>
                </a:solidFill>
              </a:rPr>
              <a:t>Predicting job completion time</a:t>
            </a:r>
          </a:p>
          <a:p>
            <a:pPr lvl="0" defTabSz="914400">
              <a:lnSpc>
                <a:spcPts val="3300"/>
              </a:lnSpc>
              <a:spcBef>
                <a:spcPct val="0"/>
              </a:spcBef>
            </a:pPr>
            <a:endParaRPr lang="en-US" sz="4000" dirty="0" smtClean="0">
              <a:solidFill>
                <a:schemeClr val="accent1"/>
              </a:solidFill>
            </a:endParaRPr>
          </a:p>
        </p:txBody>
      </p:sp>
      <p:sp>
        <p:nvSpPr>
          <p:cNvPr id="13" name="Content Placeholder 2"/>
          <p:cNvSpPr txBox="1">
            <a:spLocks/>
          </p:cNvSpPr>
          <p:nvPr/>
        </p:nvSpPr>
        <p:spPr>
          <a:xfrm>
            <a:off x="4267199" y="1319038"/>
            <a:ext cx="5040085" cy="1685419"/>
          </a:xfrm>
          <a:prstGeom prst="rect">
            <a:avLst/>
          </a:prstGeom>
        </p:spPr>
        <p:txBody>
          <a:bodyPr/>
          <a:lstStyle/>
          <a:p>
            <a:pPr marL="349250" marR="0" lvl="0" indent="-1588" algn="l" defTabSz="914400" rtl="0" eaLnBrk="1" fontAlgn="auto" latinLnBrk="0" hangingPunct="1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Why is this difficult ? </a:t>
            </a:r>
          </a:p>
          <a:p>
            <a:pPr marL="349250" marR="0" lvl="0" indent="-1588" algn="l" defTabSz="914400" rtl="0" eaLnBrk="1" fontAlgn="auto" latinLnBrk="0" hangingPunct="1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Different amounts of resources can lead to different executions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93638"/>
            <a:ext cx="9143999" cy="763793"/>
          </a:xfrm>
        </p:spPr>
        <p:txBody>
          <a:bodyPr/>
          <a:lstStyle/>
          <a:p>
            <a:r>
              <a:rPr lang="en-US" dirty="0" smtClean="0"/>
              <a:t>Different </a:t>
            </a:r>
            <a:r>
              <a:rPr lang="en-US" dirty="0" err="1" smtClean="0"/>
              <a:t>MapReduce</a:t>
            </a:r>
            <a:r>
              <a:rPr lang="en-US" dirty="0" smtClean="0"/>
              <a:t> Jobs – Different Job Profiles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201221" y="6275668"/>
            <a:ext cx="990600" cy="365125"/>
          </a:xfrm>
        </p:spPr>
        <p:txBody>
          <a:bodyPr/>
          <a:lstStyle/>
          <a:p>
            <a:fld id="{39FE57C1-99E3-4342-90AE-63D315326D4A}" type="slidenum">
              <a:rPr lang="en-US" sz="2000" smtClean="0"/>
              <a:pPr/>
              <a:t>9</a:t>
            </a:fld>
            <a:endParaRPr lang="en-US" sz="2000" dirty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499766" y="6276288"/>
            <a:ext cx="388740" cy="36450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4098" name="Picture 2" descr="C:\Users\cherkaso\Desktop\Map-Reduce\MY\wikitrends1-.JPG"/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418031" y="1285708"/>
            <a:ext cx="4470475" cy="312998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4231" y="1279611"/>
            <a:ext cx="4333800" cy="31360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TextBox 8"/>
          <p:cNvSpPr txBox="1"/>
          <p:nvPr/>
        </p:nvSpPr>
        <p:spPr>
          <a:xfrm>
            <a:off x="1665515" y="4987183"/>
            <a:ext cx="10054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Sort</a:t>
            </a:r>
            <a:endParaRPr lang="en-US" sz="32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5410201" y="4987183"/>
            <a:ext cx="26343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err="1" smtClean="0"/>
              <a:t>Wikitrends</a:t>
            </a:r>
            <a:endParaRPr lang="en-US" sz="3200" b="1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107578"/>
            <a:ext cx="8042276" cy="1054647"/>
          </a:xfrm>
        </p:spPr>
        <p:txBody>
          <a:bodyPr/>
          <a:lstStyle/>
          <a:p>
            <a:r>
              <a:rPr lang="en-US" sz="4000" dirty="0" smtClean="0"/>
              <a:t>Theoretical </a:t>
            </a:r>
            <a:r>
              <a:rPr lang="en-US" sz="4000" dirty="0" err="1" smtClean="0"/>
              <a:t>Makespan</a:t>
            </a:r>
            <a:r>
              <a:rPr lang="en-US" sz="4000" dirty="0" smtClean="0"/>
              <a:t> Bounds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9276" y="1444436"/>
            <a:ext cx="8388065" cy="4343400"/>
          </a:xfrm>
        </p:spPr>
        <p:txBody>
          <a:bodyPr>
            <a:noAutofit/>
          </a:bodyPr>
          <a:lstStyle/>
          <a:p>
            <a:r>
              <a:rPr lang="en-US" sz="2000" dirty="0" smtClean="0"/>
              <a:t>Distributed task processing </a:t>
            </a:r>
          </a:p>
          <a:p>
            <a:pPr lvl="1"/>
            <a:r>
              <a:rPr lang="en-US" sz="1800" dirty="0" smtClean="0"/>
              <a:t>with greedy assignment algorithm</a:t>
            </a:r>
          </a:p>
          <a:p>
            <a:pPr lvl="1"/>
            <a:r>
              <a:rPr lang="en-US" sz="1800" dirty="0" smtClean="0"/>
              <a:t>assign each task to the slot with the earliest finishing time</a:t>
            </a:r>
          </a:p>
          <a:p>
            <a:r>
              <a:rPr lang="en-US" sz="2000" dirty="0" smtClean="0"/>
              <a:t>Let</a:t>
            </a:r>
            <a:r>
              <a:rPr lang="en-US" sz="2000" b="1" dirty="0" smtClean="0">
                <a:solidFill>
                  <a:srgbClr val="C00000"/>
                </a:solidFill>
                <a:latin typeface="CMU Bright Roman"/>
                <a:cs typeface="CMU Bright Roman"/>
              </a:rPr>
              <a:t>                         </a:t>
            </a:r>
            <a:r>
              <a:rPr lang="en-US" sz="2000" dirty="0" smtClean="0"/>
              <a:t>be the duration of       tasks processed by      slots</a:t>
            </a:r>
          </a:p>
          <a:p>
            <a:pPr lvl="1"/>
            <a:r>
              <a:rPr lang="en-US" sz="2000" b="1" dirty="0" smtClean="0">
                <a:solidFill>
                  <a:srgbClr val="C00000"/>
                </a:solidFill>
                <a:latin typeface="CMU Bright Roman"/>
                <a:cs typeface="CMU Bright Roman"/>
              </a:rPr>
              <a:t>         </a:t>
            </a:r>
            <a:r>
              <a:rPr lang="en-US" sz="2000" dirty="0" smtClean="0"/>
              <a:t>be the average duration and</a:t>
            </a:r>
          </a:p>
          <a:p>
            <a:pPr lvl="1"/>
            <a:r>
              <a:rPr lang="en-US" sz="2000" b="1" dirty="0" smtClean="0">
                <a:solidFill>
                  <a:schemeClr val="accent6"/>
                </a:solidFill>
              </a:rPr>
              <a:t>     </a:t>
            </a:r>
            <a:r>
              <a:rPr lang="en-US" sz="2000" dirty="0" smtClean="0"/>
              <a:t>    be the maximum duration of the tasks </a:t>
            </a:r>
          </a:p>
          <a:p>
            <a:pPr>
              <a:spcAft>
                <a:spcPts val="1200"/>
              </a:spcAft>
            </a:pPr>
            <a:r>
              <a:rPr lang="en-US" sz="2000" dirty="0" smtClean="0"/>
              <a:t>Then the execution </a:t>
            </a:r>
            <a:r>
              <a:rPr lang="en-US" sz="2000" dirty="0" err="1" smtClean="0"/>
              <a:t>makespan</a:t>
            </a:r>
            <a:r>
              <a:rPr lang="en-US" sz="2000" dirty="0" smtClean="0"/>
              <a:t> can be approximated via</a:t>
            </a:r>
          </a:p>
          <a:p>
            <a:pPr lvl="1">
              <a:spcAft>
                <a:spcPts val="1800"/>
              </a:spcAft>
            </a:pPr>
            <a:r>
              <a:rPr lang="en-US" sz="2000" dirty="0" smtClean="0">
                <a:solidFill>
                  <a:srgbClr val="C00000"/>
                </a:solidFill>
              </a:rPr>
              <a:t>Lower bound </a:t>
            </a:r>
            <a:r>
              <a:rPr lang="en-US" sz="2000" dirty="0" smtClean="0"/>
              <a:t>is</a:t>
            </a:r>
            <a:endParaRPr lang="en-US" sz="2400" b="1" dirty="0" smtClean="0">
              <a:latin typeface="CMU Bright Roman"/>
              <a:cs typeface="CMU Bright Roman"/>
            </a:endParaRPr>
          </a:p>
          <a:p>
            <a:pPr lvl="1">
              <a:spcAft>
                <a:spcPts val="1800"/>
              </a:spcAft>
            </a:pPr>
            <a:r>
              <a:rPr lang="en-US" sz="2000" dirty="0" smtClean="0">
                <a:solidFill>
                  <a:srgbClr val="C00000"/>
                </a:solidFill>
              </a:rPr>
              <a:t>Upper bound </a:t>
            </a:r>
            <a:r>
              <a:rPr lang="en-US" sz="2000" dirty="0" smtClean="0"/>
              <a:t>is</a:t>
            </a:r>
            <a:endParaRPr lang="en-US" sz="2000" b="1" dirty="0">
              <a:solidFill>
                <a:schemeClr val="tx2">
                  <a:lumMod val="75000"/>
                  <a:lumOff val="25000"/>
                </a:schemeClr>
              </a:solidFill>
              <a:latin typeface="CMU Bright Roman"/>
              <a:cs typeface="CMU Bright Roman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B5F8E-3F3A-FD45-ABB6-C5D784360AB9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/>
        </p:nvGraphicFramePr>
        <p:xfrm>
          <a:off x="3224738" y="4389842"/>
          <a:ext cx="1023183" cy="644524"/>
        </p:xfrm>
        <a:graphic>
          <a:graphicData uri="http://schemas.openxmlformats.org/presentationml/2006/ole">
            <p:oleObj spid="_x0000_s31746" name="Equation" r:id="rId3" imgW="406400" imgH="355600" progId="Equation.3">
              <p:embed/>
            </p:oleObj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/>
        </p:nvGraphicFramePr>
        <p:xfrm>
          <a:off x="3155951" y="4999043"/>
          <a:ext cx="2185988" cy="728664"/>
        </p:xfrm>
        <a:graphic>
          <a:graphicData uri="http://schemas.openxmlformats.org/presentationml/2006/ole">
            <p:oleObj spid="_x0000_s31747" name="Equation" r:id="rId4" imgW="1054080" imgH="393480" progId="Equation.3">
              <p:embed/>
            </p:oleObj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/>
        </p:nvGraphicFramePr>
        <p:xfrm>
          <a:off x="1173175" y="3122212"/>
          <a:ext cx="630237" cy="370288"/>
        </p:xfrm>
        <a:graphic>
          <a:graphicData uri="http://schemas.openxmlformats.org/presentationml/2006/ole">
            <p:oleObj spid="_x0000_s31748" name="Equation" r:id="rId5" imgW="279360" imgH="164880" progId="Equation.3">
              <p:embed/>
            </p:oleObj>
          </a:graphicData>
        </a:graphic>
      </p:graphicFrame>
      <p:graphicFrame>
        <p:nvGraphicFramePr>
          <p:cNvPr id="31749" name="Object 5"/>
          <p:cNvGraphicFramePr>
            <a:graphicFrameLocks noChangeAspect="1"/>
          </p:cNvGraphicFramePr>
          <p:nvPr/>
        </p:nvGraphicFramePr>
        <p:xfrm>
          <a:off x="1173164" y="3540129"/>
          <a:ext cx="679450" cy="290515"/>
        </p:xfrm>
        <a:graphic>
          <a:graphicData uri="http://schemas.openxmlformats.org/presentationml/2006/ole">
            <p:oleObj spid="_x0000_s31749" name="Equation" r:id="rId6" imgW="355320" imgH="152280" progId="Equation.3">
              <p:embed/>
            </p:oleObj>
          </a:graphicData>
        </a:graphic>
      </p:graphicFrame>
      <p:graphicFrame>
        <p:nvGraphicFramePr>
          <p:cNvPr id="31750" name="Object 6"/>
          <p:cNvGraphicFramePr>
            <a:graphicFrameLocks noChangeAspect="1"/>
          </p:cNvGraphicFramePr>
          <p:nvPr/>
        </p:nvGraphicFramePr>
        <p:xfrm>
          <a:off x="5105410" y="2761265"/>
          <a:ext cx="385573" cy="266700"/>
        </p:xfrm>
        <a:graphic>
          <a:graphicData uri="http://schemas.openxmlformats.org/presentationml/2006/ole">
            <p:oleObj spid="_x0000_s31750" name="Equation" r:id="rId7" imgW="114300" imgH="101600" progId="Equation.3">
              <p:embed/>
            </p:oleObj>
          </a:graphicData>
        </a:graphic>
      </p:graphicFrame>
      <p:graphicFrame>
        <p:nvGraphicFramePr>
          <p:cNvPr id="31752" name="Object 8"/>
          <p:cNvGraphicFramePr>
            <a:graphicFrameLocks noChangeAspect="1"/>
          </p:cNvGraphicFramePr>
          <p:nvPr/>
        </p:nvGraphicFramePr>
        <p:xfrm>
          <a:off x="7744018" y="2671444"/>
          <a:ext cx="358260" cy="356520"/>
        </p:xfrm>
        <a:graphic>
          <a:graphicData uri="http://schemas.openxmlformats.org/presentationml/2006/ole">
            <p:oleObj spid="_x0000_s31752" name="Equation" r:id="rId8" imgW="114300" imgH="139700" progId="Equation.3">
              <p:embed/>
            </p:oleObj>
          </a:graphicData>
        </a:graphic>
      </p:graphicFrame>
      <p:graphicFrame>
        <p:nvGraphicFramePr>
          <p:cNvPr id="31753" name="Object 9"/>
          <p:cNvGraphicFramePr>
            <a:graphicFrameLocks noChangeAspect="1"/>
          </p:cNvGraphicFramePr>
          <p:nvPr/>
        </p:nvGraphicFramePr>
        <p:xfrm>
          <a:off x="1354239" y="2671448"/>
          <a:ext cx="1617562" cy="476571"/>
        </p:xfrm>
        <a:graphic>
          <a:graphicData uri="http://schemas.openxmlformats.org/presentationml/2006/ole">
            <p:oleObj spid="_x0000_s31753" name="Equation" r:id="rId9" imgW="672840" imgH="2286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107578"/>
            <a:ext cx="8042276" cy="899290"/>
          </a:xfrm>
        </p:spPr>
        <p:txBody>
          <a:bodyPr/>
          <a:lstStyle/>
          <a:p>
            <a:r>
              <a:rPr lang="en-US" dirty="0" smtClean="0">
                <a:latin typeface="Times"/>
                <a:cs typeface="Times"/>
              </a:rPr>
              <a:t>Illustration</a:t>
            </a:r>
            <a:endParaRPr lang="en-US" dirty="0">
              <a:latin typeface="Times"/>
              <a:cs typeface="Times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1483204" y="2508373"/>
            <a:ext cx="3657600" cy="9145"/>
          </a:xfrm>
          <a:prstGeom prst="line">
            <a:avLst/>
          </a:prstGeom>
          <a:ln w="1905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1483204" y="2074122"/>
            <a:ext cx="914400" cy="1588"/>
          </a:xfrm>
          <a:prstGeom prst="line">
            <a:avLst/>
          </a:prstGeom>
          <a:ln w="190500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1483204" y="2950178"/>
            <a:ext cx="2743200" cy="9145"/>
          </a:xfrm>
          <a:prstGeom prst="line">
            <a:avLst/>
          </a:prstGeom>
          <a:ln w="190500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4250663" y="2964449"/>
            <a:ext cx="914400" cy="1588"/>
          </a:xfrm>
          <a:prstGeom prst="line">
            <a:avLst/>
          </a:prstGeom>
          <a:ln w="190500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2420495" y="2074122"/>
            <a:ext cx="2743200" cy="9145"/>
          </a:xfrm>
          <a:prstGeom prst="line">
            <a:avLst/>
          </a:prstGeom>
          <a:ln w="190500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1483204" y="3391986"/>
            <a:ext cx="1828800" cy="9145"/>
          </a:xfrm>
          <a:prstGeom prst="line">
            <a:avLst/>
          </a:prstGeom>
          <a:ln w="190500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3333827" y="3406254"/>
            <a:ext cx="1828800" cy="9145"/>
          </a:xfrm>
          <a:prstGeom prst="line">
            <a:avLst/>
          </a:prstGeom>
          <a:ln w="190500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4229246" y="4761265"/>
            <a:ext cx="3657600" cy="9145"/>
          </a:xfrm>
          <a:prstGeom prst="line">
            <a:avLst/>
          </a:prstGeom>
          <a:ln w="1905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1446445" y="5198493"/>
            <a:ext cx="914400" cy="1588"/>
          </a:xfrm>
          <a:prstGeom prst="line">
            <a:avLst/>
          </a:prstGeom>
          <a:ln w="190500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1446445" y="6065392"/>
            <a:ext cx="2743200" cy="9145"/>
          </a:xfrm>
          <a:prstGeom prst="line">
            <a:avLst/>
          </a:prstGeom>
          <a:ln w="190500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3300573" y="5637323"/>
            <a:ext cx="914400" cy="1588"/>
          </a:xfrm>
          <a:prstGeom prst="line">
            <a:avLst/>
          </a:prstGeom>
          <a:ln w="190500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1446445" y="4761265"/>
            <a:ext cx="2743200" cy="9145"/>
          </a:xfrm>
          <a:prstGeom prst="line">
            <a:avLst/>
          </a:prstGeom>
          <a:ln w="190500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1446445" y="5628165"/>
            <a:ext cx="1828800" cy="9145"/>
          </a:xfrm>
          <a:prstGeom prst="line">
            <a:avLst/>
          </a:prstGeom>
          <a:ln w="190500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2383738" y="5203602"/>
            <a:ext cx="1828800" cy="9145"/>
          </a:xfrm>
          <a:prstGeom prst="line">
            <a:avLst/>
          </a:prstGeom>
          <a:ln w="190500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itle 1"/>
          <p:cNvSpPr txBox="1">
            <a:spLocks/>
          </p:cNvSpPr>
          <p:nvPr/>
        </p:nvSpPr>
        <p:spPr>
          <a:xfrm>
            <a:off x="613637" y="1303597"/>
            <a:ext cx="7663404" cy="54222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pPr algn="ctr" defTabSz="914400">
              <a:spcBef>
                <a:spcPct val="0"/>
              </a:spcBef>
            </a:pPr>
            <a:r>
              <a:rPr lang="en-US" sz="2800" dirty="0" smtClean="0">
                <a:solidFill>
                  <a:srgbClr val="000000"/>
                </a:solidFill>
              </a:rPr>
              <a:t>Sequence of tasks:</a:t>
            </a:r>
            <a:r>
              <a:rPr lang="en-US" sz="2800" b="1" dirty="0" smtClean="0">
                <a:solidFill>
                  <a:srgbClr val="000000"/>
                </a:solidFill>
              </a:rPr>
              <a:t> </a:t>
            </a:r>
            <a:r>
              <a:rPr lang="en-US" sz="2800" b="1" dirty="0" smtClean="0">
                <a:solidFill>
                  <a:schemeClr val="accent3"/>
                </a:solidFill>
              </a:rPr>
              <a:t>1</a:t>
            </a:r>
            <a:r>
              <a:rPr lang="en-US" sz="2800" b="1" dirty="0" smtClean="0"/>
              <a:t> </a:t>
            </a:r>
            <a:r>
              <a:rPr lang="en-US" sz="2800" b="1" dirty="0" smtClean="0">
                <a:solidFill>
                  <a:schemeClr val="accent2"/>
                </a:solidFill>
              </a:rPr>
              <a:t>4</a:t>
            </a:r>
            <a:r>
              <a:rPr lang="en-US" sz="2800" b="1" dirty="0" smtClean="0"/>
              <a:t> </a:t>
            </a:r>
            <a:r>
              <a:rPr lang="en-US" sz="2800" b="1" dirty="0" smtClean="0">
                <a:solidFill>
                  <a:schemeClr val="accent5"/>
                </a:solidFill>
              </a:rPr>
              <a:t>3</a:t>
            </a:r>
            <a:r>
              <a:rPr lang="en-US" sz="2800" b="1" dirty="0" smtClean="0"/>
              <a:t> </a:t>
            </a:r>
            <a:r>
              <a:rPr lang="en-US" sz="2800" b="1" dirty="0" smtClean="0">
                <a:solidFill>
                  <a:schemeClr val="accent6"/>
                </a:solidFill>
              </a:rPr>
              <a:t>2</a:t>
            </a:r>
            <a:r>
              <a:rPr lang="en-US" sz="2800" b="1" dirty="0" smtClean="0"/>
              <a:t> </a:t>
            </a:r>
            <a:r>
              <a:rPr lang="en-US" sz="2800" b="1" dirty="0" smtClean="0">
                <a:solidFill>
                  <a:schemeClr val="accent5"/>
                </a:solidFill>
              </a:rPr>
              <a:t>3</a:t>
            </a:r>
            <a:r>
              <a:rPr lang="en-US" sz="2800" b="1" dirty="0" smtClean="0"/>
              <a:t> </a:t>
            </a:r>
            <a:r>
              <a:rPr lang="en-US" sz="2800" b="1" dirty="0" smtClean="0">
                <a:solidFill>
                  <a:schemeClr val="accent3"/>
                </a:solidFill>
              </a:rPr>
              <a:t>1 </a:t>
            </a:r>
            <a:r>
              <a:rPr lang="en-US" sz="2800" b="1" dirty="0" smtClean="0">
                <a:solidFill>
                  <a:schemeClr val="accent6"/>
                </a:solidFill>
              </a:rPr>
              <a:t>2</a:t>
            </a:r>
          </a:p>
        </p:txBody>
      </p:sp>
      <p:sp>
        <p:nvSpPr>
          <p:cNvPr id="23" name="Title 1"/>
          <p:cNvSpPr txBox="1">
            <a:spLocks/>
          </p:cNvSpPr>
          <p:nvPr/>
        </p:nvSpPr>
        <p:spPr>
          <a:xfrm>
            <a:off x="613637" y="3990742"/>
            <a:ext cx="8102233" cy="54222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/>
          <a:p>
            <a:pPr algn="ctr">
              <a:buNone/>
            </a:pPr>
            <a:r>
              <a:rPr lang="en-US" sz="2800" dirty="0" smtClean="0">
                <a:solidFill>
                  <a:srgbClr val="000000"/>
                </a:solidFill>
              </a:rPr>
              <a:t>A different permutation:</a:t>
            </a:r>
            <a:r>
              <a:rPr lang="en-US" sz="2800" b="1" dirty="0" smtClean="0">
                <a:solidFill>
                  <a:srgbClr val="000000"/>
                </a:solidFill>
              </a:rPr>
              <a:t> </a:t>
            </a:r>
            <a:r>
              <a:rPr lang="en-US" sz="2800" b="1" dirty="0" smtClean="0">
                <a:solidFill>
                  <a:schemeClr val="accent5"/>
                </a:solidFill>
              </a:rPr>
              <a:t>3 </a:t>
            </a:r>
            <a:r>
              <a:rPr lang="en-US" sz="2800" b="1" dirty="0" smtClean="0">
                <a:solidFill>
                  <a:schemeClr val="accent3"/>
                </a:solidFill>
              </a:rPr>
              <a:t>1</a:t>
            </a:r>
            <a:r>
              <a:rPr lang="en-US" sz="2800" b="1" dirty="0" smtClean="0"/>
              <a:t> </a:t>
            </a:r>
            <a:r>
              <a:rPr lang="en-US" sz="2800" b="1" dirty="0" smtClean="0">
                <a:solidFill>
                  <a:schemeClr val="accent6"/>
                </a:solidFill>
              </a:rPr>
              <a:t>2</a:t>
            </a:r>
            <a:r>
              <a:rPr lang="en-US" sz="2800" b="1" dirty="0" smtClean="0"/>
              <a:t> </a:t>
            </a:r>
            <a:r>
              <a:rPr lang="en-US" sz="2800" b="1" dirty="0" smtClean="0">
                <a:solidFill>
                  <a:schemeClr val="accent5"/>
                </a:solidFill>
              </a:rPr>
              <a:t>3</a:t>
            </a:r>
            <a:r>
              <a:rPr lang="en-US" sz="2800" b="1" dirty="0" smtClean="0"/>
              <a:t> </a:t>
            </a:r>
            <a:r>
              <a:rPr lang="en-US" sz="2800" b="1" dirty="0" smtClean="0">
                <a:solidFill>
                  <a:schemeClr val="accent6"/>
                </a:solidFill>
              </a:rPr>
              <a:t>2 </a:t>
            </a:r>
            <a:r>
              <a:rPr lang="en-US" sz="2800" b="1" dirty="0" smtClean="0">
                <a:solidFill>
                  <a:schemeClr val="accent3"/>
                </a:solidFill>
              </a:rPr>
              <a:t>1 </a:t>
            </a:r>
            <a:r>
              <a:rPr lang="en-US" sz="2800" b="1" dirty="0" smtClean="0">
                <a:solidFill>
                  <a:schemeClr val="accent2"/>
                </a:solidFill>
              </a:rPr>
              <a:t>4</a:t>
            </a:r>
            <a:endParaRPr lang="en-US" sz="2800" b="1" dirty="0" smtClean="0"/>
          </a:p>
        </p:txBody>
      </p:sp>
      <p:sp>
        <p:nvSpPr>
          <p:cNvPr id="26" name="Title 1"/>
          <p:cNvSpPr txBox="1">
            <a:spLocks/>
          </p:cNvSpPr>
          <p:nvPr/>
        </p:nvSpPr>
        <p:spPr>
          <a:xfrm>
            <a:off x="5636952" y="2083263"/>
            <a:ext cx="2868426" cy="870407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pPr algn="ctr" defTabSz="914400">
              <a:spcBef>
                <a:spcPct val="0"/>
              </a:spcBef>
            </a:pPr>
            <a:r>
              <a:rPr lang="en-US" sz="2400" dirty="0" err="1" smtClean="0">
                <a:solidFill>
                  <a:srgbClr val="000000"/>
                </a:solidFill>
              </a:rPr>
              <a:t>Makespan</a:t>
            </a:r>
            <a:r>
              <a:rPr lang="en-US" sz="2400" dirty="0" smtClean="0">
                <a:solidFill>
                  <a:srgbClr val="000000"/>
                </a:solidFill>
              </a:rPr>
              <a:t> =</a:t>
            </a:r>
            <a:r>
              <a:rPr lang="en-US" sz="2400" b="1" dirty="0" smtClean="0">
                <a:solidFill>
                  <a:srgbClr val="000000"/>
                </a:solidFill>
              </a:rPr>
              <a:t> 4</a:t>
            </a:r>
          </a:p>
          <a:p>
            <a:pPr algn="ctr" defTabSz="914400">
              <a:spcBef>
                <a:spcPct val="0"/>
              </a:spcBef>
            </a:pPr>
            <a:r>
              <a:rPr lang="en-US" sz="2400" dirty="0" smtClean="0">
                <a:solidFill>
                  <a:srgbClr val="000000"/>
                </a:solidFill>
              </a:rPr>
              <a:t>Lower bound =</a:t>
            </a:r>
            <a:r>
              <a:rPr lang="en-US" sz="2400" b="1" dirty="0" smtClean="0">
                <a:solidFill>
                  <a:srgbClr val="000000"/>
                </a:solidFill>
              </a:rPr>
              <a:t> 4</a:t>
            </a:r>
          </a:p>
        </p:txBody>
      </p:sp>
      <p:sp>
        <p:nvSpPr>
          <p:cNvPr id="34" name="Title 1"/>
          <p:cNvSpPr txBox="1">
            <a:spLocks/>
          </p:cNvSpPr>
          <p:nvPr/>
        </p:nvSpPr>
        <p:spPr>
          <a:xfrm>
            <a:off x="5636962" y="4941637"/>
            <a:ext cx="2785183" cy="866915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pPr algn="ctr" defTabSz="914400">
              <a:spcBef>
                <a:spcPct val="0"/>
              </a:spcBef>
            </a:pPr>
            <a:r>
              <a:rPr lang="en-US" sz="2400" dirty="0" err="1" smtClean="0">
                <a:solidFill>
                  <a:srgbClr val="000000"/>
                </a:solidFill>
              </a:rPr>
              <a:t>Makespan</a:t>
            </a:r>
            <a:r>
              <a:rPr lang="en-US" sz="2400" dirty="0" smtClean="0">
                <a:solidFill>
                  <a:srgbClr val="000000"/>
                </a:solidFill>
              </a:rPr>
              <a:t> =</a:t>
            </a:r>
            <a:r>
              <a:rPr lang="en-US" sz="2400" b="1" dirty="0" smtClean="0">
                <a:solidFill>
                  <a:srgbClr val="000000"/>
                </a:solidFill>
              </a:rPr>
              <a:t> 7</a:t>
            </a:r>
          </a:p>
          <a:p>
            <a:pPr algn="ctr" defTabSz="914400">
              <a:spcBef>
                <a:spcPct val="0"/>
              </a:spcBef>
            </a:pPr>
            <a:r>
              <a:rPr lang="en-US" sz="2400" dirty="0" smtClean="0">
                <a:solidFill>
                  <a:srgbClr val="000000"/>
                </a:solidFill>
              </a:rPr>
              <a:t>Upper bound =</a:t>
            </a:r>
            <a:r>
              <a:rPr lang="en-US" sz="2400" b="1" dirty="0" smtClean="0">
                <a:solidFill>
                  <a:srgbClr val="000000"/>
                </a:solidFill>
              </a:rPr>
              <a:t> 8</a:t>
            </a:r>
          </a:p>
        </p:txBody>
      </p:sp>
      <p:grpSp>
        <p:nvGrpSpPr>
          <p:cNvPr id="48" name="Group 47"/>
          <p:cNvGrpSpPr/>
          <p:nvPr/>
        </p:nvGrpSpPr>
        <p:grpSpPr>
          <a:xfrm>
            <a:off x="1076310" y="1860091"/>
            <a:ext cx="365760" cy="1700511"/>
            <a:chOff x="1076310" y="1860085"/>
            <a:chExt cx="365760" cy="1700510"/>
          </a:xfrm>
        </p:grpSpPr>
        <p:sp>
          <p:nvSpPr>
            <p:cNvPr id="36" name="Rounded Rectangle 35"/>
            <p:cNvSpPr/>
            <p:nvPr/>
          </p:nvSpPr>
          <p:spPr>
            <a:xfrm>
              <a:off x="1076310" y="1860085"/>
              <a:ext cx="365760" cy="365760"/>
            </a:xfrm>
            <a:prstGeom prst="roundRect">
              <a:avLst/>
            </a:prstGeom>
            <a:effectLst>
              <a:innerShdw blurRad="63500" dist="50800" dir="18900000">
                <a:srgbClr val="000000">
                  <a:alpha val="50000"/>
                </a:srgbClr>
              </a:inn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1</a:t>
              </a:r>
              <a:endParaRPr lang="en-US" dirty="0"/>
            </a:p>
          </p:txBody>
        </p:sp>
        <p:sp>
          <p:nvSpPr>
            <p:cNvPr id="37" name="Rounded Rectangle 36"/>
            <p:cNvSpPr/>
            <p:nvPr/>
          </p:nvSpPr>
          <p:spPr>
            <a:xfrm>
              <a:off x="1076310" y="2305002"/>
              <a:ext cx="365760" cy="365760"/>
            </a:xfrm>
            <a:prstGeom prst="roundRect">
              <a:avLst/>
            </a:prstGeom>
            <a:effectLst>
              <a:innerShdw blurRad="63500" dist="50800" dir="18900000">
                <a:srgbClr val="000000">
                  <a:alpha val="50000"/>
                </a:srgbClr>
              </a:inn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2</a:t>
              </a:r>
              <a:endParaRPr lang="en-US" dirty="0"/>
            </a:p>
          </p:txBody>
        </p:sp>
        <p:sp>
          <p:nvSpPr>
            <p:cNvPr id="38" name="Rounded Rectangle 37"/>
            <p:cNvSpPr/>
            <p:nvPr/>
          </p:nvSpPr>
          <p:spPr>
            <a:xfrm>
              <a:off x="1076310" y="3194835"/>
              <a:ext cx="365760" cy="365760"/>
            </a:xfrm>
            <a:prstGeom prst="roundRect">
              <a:avLst/>
            </a:prstGeom>
            <a:effectLst>
              <a:innerShdw blurRad="63500" dist="50800" dir="18900000">
                <a:srgbClr val="000000">
                  <a:alpha val="50000"/>
                </a:srgbClr>
              </a:inn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4</a:t>
              </a:r>
              <a:endParaRPr lang="en-US" dirty="0"/>
            </a:p>
          </p:txBody>
        </p:sp>
        <p:sp>
          <p:nvSpPr>
            <p:cNvPr id="39" name="Rounded Rectangle 38"/>
            <p:cNvSpPr/>
            <p:nvPr/>
          </p:nvSpPr>
          <p:spPr>
            <a:xfrm>
              <a:off x="1076310" y="2749919"/>
              <a:ext cx="365760" cy="365760"/>
            </a:xfrm>
            <a:prstGeom prst="roundRect">
              <a:avLst/>
            </a:prstGeom>
            <a:effectLst>
              <a:innerShdw blurRad="63500" dist="50800" dir="18900000">
                <a:srgbClr val="000000">
                  <a:alpha val="50000"/>
                </a:srgbClr>
              </a:inn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3</a:t>
              </a:r>
              <a:endParaRPr lang="en-US" dirty="0"/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1043187" y="4566642"/>
            <a:ext cx="365760" cy="1700511"/>
            <a:chOff x="1043187" y="4566636"/>
            <a:chExt cx="365760" cy="1700510"/>
          </a:xfrm>
        </p:grpSpPr>
        <p:sp>
          <p:nvSpPr>
            <p:cNvPr id="44" name="Rounded Rectangle 43"/>
            <p:cNvSpPr/>
            <p:nvPr/>
          </p:nvSpPr>
          <p:spPr>
            <a:xfrm>
              <a:off x="1043187" y="4566636"/>
              <a:ext cx="365760" cy="365760"/>
            </a:xfrm>
            <a:prstGeom prst="roundRect">
              <a:avLst/>
            </a:prstGeom>
            <a:effectLst>
              <a:innerShdw blurRad="63500" dist="50800" dir="18900000">
                <a:srgbClr val="000000">
                  <a:alpha val="50000"/>
                </a:srgbClr>
              </a:inn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1</a:t>
              </a:r>
              <a:endParaRPr lang="en-US" dirty="0"/>
            </a:p>
          </p:txBody>
        </p:sp>
        <p:sp>
          <p:nvSpPr>
            <p:cNvPr id="45" name="Rounded Rectangle 44"/>
            <p:cNvSpPr/>
            <p:nvPr/>
          </p:nvSpPr>
          <p:spPr>
            <a:xfrm>
              <a:off x="1043187" y="5011553"/>
              <a:ext cx="365760" cy="365760"/>
            </a:xfrm>
            <a:prstGeom prst="roundRect">
              <a:avLst/>
            </a:prstGeom>
            <a:effectLst>
              <a:innerShdw blurRad="63500" dist="50800" dir="18900000">
                <a:srgbClr val="000000">
                  <a:alpha val="50000"/>
                </a:srgbClr>
              </a:inn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2</a:t>
              </a:r>
              <a:endParaRPr lang="en-US" dirty="0"/>
            </a:p>
          </p:txBody>
        </p:sp>
        <p:sp>
          <p:nvSpPr>
            <p:cNvPr id="46" name="Rounded Rectangle 45"/>
            <p:cNvSpPr/>
            <p:nvPr/>
          </p:nvSpPr>
          <p:spPr>
            <a:xfrm>
              <a:off x="1043187" y="5901386"/>
              <a:ext cx="365760" cy="365760"/>
            </a:xfrm>
            <a:prstGeom prst="roundRect">
              <a:avLst/>
            </a:prstGeom>
            <a:effectLst>
              <a:innerShdw blurRad="63500" dist="50800" dir="18900000">
                <a:srgbClr val="000000">
                  <a:alpha val="50000"/>
                </a:srgbClr>
              </a:inn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4</a:t>
              </a:r>
              <a:endParaRPr lang="en-US" dirty="0"/>
            </a:p>
          </p:txBody>
        </p:sp>
        <p:sp>
          <p:nvSpPr>
            <p:cNvPr id="47" name="Rounded Rectangle 46"/>
            <p:cNvSpPr/>
            <p:nvPr/>
          </p:nvSpPr>
          <p:spPr>
            <a:xfrm>
              <a:off x="1043187" y="5456470"/>
              <a:ext cx="365760" cy="365760"/>
            </a:xfrm>
            <a:prstGeom prst="roundRect">
              <a:avLst/>
            </a:prstGeom>
            <a:effectLst>
              <a:innerShdw blurRad="63500" dist="50800" dir="18900000">
                <a:srgbClr val="000000">
                  <a:alpha val="50000"/>
                </a:srgbClr>
              </a:inn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3</a:t>
              </a:r>
              <a:endParaRPr lang="en-US" dirty="0"/>
            </a:p>
          </p:txBody>
        </p:sp>
      </p:grp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B5F8E-3F3A-FD45-ABB6-C5D784360AB9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32" name="Footer Placeholder 3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2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2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2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2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2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2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2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2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2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6" grpId="0"/>
      <p:bldP spid="3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107578"/>
            <a:ext cx="8042276" cy="1000895"/>
          </a:xfrm>
        </p:spPr>
        <p:txBody>
          <a:bodyPr/>
          <a:lstStyle/>
          <a:p>
            <a:r>
              <a:rPr lang="en-US" dirty="0" smtClean="0"/>
              <a:t>Our Approach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9275" y="1606065"/>
            <a:ext cx="8042276" cy="4669609"/>
          </a:xfrm>
        </p:spPr>
        <p:txBody>
          <a:bodyPr>
            <a:normAutofit lnSpcReduction="10000"/>
          </a:bodyPr>
          <a:lstStyle/>
          <a:p>
            <a:pPr>
              <a:spcAft>
                <a:spcPts val="600"/>
              </a:spcAft>
            </a:pPr>
            <a:r>
              <a:rPr lang="en-US" dirty="0" smtClean="0"/>
              <a:t>Most production jobs are executed routinely on new data sets</a:t>
            </a:r>
          </a:p>
          <a:p>
            <a:pPr>
              <a:spcAft>
                <a:spcPts val="600"/>
              </a:spcAft>
            </a:pPr>
            <a:r>
              <a:rPr lang="en-US" dirty="0" smtClean="0"/>
              <a:t>Measure the job characteristics of past executions</a:t>
            </a:r>
          </a:p>
          <a:p>
            <a:pPr lvl="1">
              <a:spcAft>
                <a:spcPts val="600"/>
              </a:spcAft>
            </a:pPr>
            <a:r>
              <a:rPr lang="en-US" dirty="0" smtClean="0"/>
              <a:t>Each map and reduce task is independent of the other tasks</a:t>
            </a:r>
          </a:p>
          <a:p>
            <a:pPr lvl="1">
              <a:spcAft>
                <a:spcPts val="600"/>
              </a:spcAft>
            </a:pPr>
            <a:r>
              <a:rPr lang="en-US" dirty="0" smtClean="0"/>
              <a:t>compactly summarize them in a </a:t>
            </a:r>
            <a:r>
              <a:rPr lang="en-US" b="1" dirty="0" smtClean="0">
                <a:solidFill>
                  <a:srgbClr val="C00000"/>
                </a:solidFill>
              </a:rPr>
              <a:t>job profile</a:t>
            </a:r>
            <a:endParaRPr lang="en-US" dirty="0" smtClean="0"/>
          </a:p>
          <a:p>
            <a:pPr>
              <a:spcAft>
                <a:spcPts val="600"/>
              </a:spcAft>
            </a:pPr>
            <a:r>
              <a:rPr lang="en-US" i="1" dirty="0" smtClean="0">
                <a:solidFill>
                  <a:srgbClr val="FF0000"/>
                </a:solidFill>
              </a:rPr>
              <a:t>Estimate the bounds </a:t>
            </a:r>
            <a:r>
              <a:rPr lang="en-US" dirty="0" smtClean="0"/>
              <a:t>of  the  job completion time </a:t>
            </a:r>
            <a:r>
              <a:rPr lang="en-US" sz="2200" dirty="0" smtClean="0"/>
              <a:t>(</a:t>
            </a:r>
            <a:r>
              <a:rPr lang="en-US" dirty="0" smtClean="0"/>
              <a:t>instead of trying to predict the exact job duration)</a:t>
            </a:r>
          </a:p>
          <a:p>
            <a:pPr lvl="1">
              <a:spcAft>
                <a:spcPts val="600"/>
              </a:spcAft>
            </a:pPr>
            <a:r>
              <a:rPr lang="en-US" sz="2000" dirty="0" smtClean="0"/>
              <a:t>Estimating  bounds on the duration of </a:t>
            </a:r>
            <a:r>
              <a:rPr lang="en-US" sz="2000" b="1" dirty="0" smtClean="0"/>
              <a:t>map</a:t>
            </a:r>
            <a:r>
              <a:rPr lang="en-US" sz="2000" dirty="0" smtClean="0"/>
              <a:t>, </a:t>
            </a:r>
            <a:r>
              <a:rPr lang="en-US" sz="2000" b="1" dirty="0" smtClean="0"/>
              <a:t>shuffle/sort,</a:t>
            </a:r>
            <a:r>
              <a:rPr lang="en-US" sz="2000" dirty="0" smtClean="0"/>
              <a:t> and </a:t>
            </a:r>
            <a:r>
              <a:rPr lang="en-US" sz="2000" b="1" dirty="0" smtClean="0"/>
              <a:t>reduce</a:t>
            </a:r>
            <a:r>
              <a:rPr lang="en-US" sz="2000" dirty="0" smtClean="0"/>
              <a:t> phases</a:t>
            </a:r>
          </a:p>
          <a:p>
            <a:pPr>
              <a:spcAft>
                <a:spcPts val="600"/>
              </a:spcAft>
              <a:buNone/>
            </a:pP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B5F8E-3F3A-FD45-ABB6-C5D784360AB9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Caveats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55321"/>
            <a:ext cx="8229600" cy="3070841"/>
          </a:xfrm>
        </p:spPr>
        <p:txBody>
          <a:bodyPr/>
          <a:lstStyle/>
          <a:p>
            <a:r>
              <a:rPr lang="en-US" dirty="0" smtClean="0"/>
              <a:t>Map (Reduce) tasks perform  </a:t>
            </a:r>
            <a:r>
              <a:rPr lang="en-US" b="1" dirty="0" smtClean="0">
                <a:solidFill>
                  <a:srgbClr val="FF0000"/>
                </a:solidFill>
              </a:rPr>
              <a:t>independent</a:t>
            </a:r>
            <a:r>
              <a:rPr lang="en-US" dirty="0" smtClean="0"/>
              <a:t> </a:t>
            </a:r>
            <a:r>
              <a:rPr lang="en-US" dirty="0" smtClean="0"/>
              <a:t>data processing</a:t>
            </a:r>
            <a:endParaRPr lang="en-US" dirty="0" smtClean="0"/>
          </a:p>
          <a:p>
            <a:r>
              <a:rPr lang="en-US" dirty="0" smtClean="0"/>
              <a:t>Map and Reduce task durations </a:t>
            </a:r>
            <a:r>
              <a:rPr lang="en-US" b="1" dirty="0" smtClean="0">
                <a:solidFill>
                  <a:srgbClr val="FF0000"/>
                </a:solidFill>
              </a:rPr>
              <a:t>only depend</a:t>
            </a:r>
            <a:r>
              <a:rPr lang="en-US" dirty="0" smtClean="0"/>
              <a:t> on input dataset size</a:t>
            </a:r>
          </a:p>
          <a:p>
            <a:r>
              <a:rPr lang="en-US" dirty="0" smtClean="0"/>
              <a:t>Jobs have been executed previously</a:t>
            </a:r>
          </a:p>
          <a:p>
            <a:pPr lvl="1"/>
            <a:r>
              <a:rPr lang="en-US" dirty="0" smtClean="0"/>
              <a:t>Or can be profiled on smaller dataset</a:t>
            </a:r>
          </a:p>
        </p:txBody>
      </p:sp>
      <p:sp>
        <p:nvSpPr>
          <p:cNvPr id="4" name="Rectangle 3"/>
          <p:cNvSpPr/>
          <p:nvPr/>
        </p:nvSpPr>
        <p:spPr>
          <a:xfrm>
            <a:off x="826644" y="1569597"/>
            <a:ext cx="728405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i="1" dirty="0" smtClean="0"/>
              <a:t>“All models are </a:t>
            </a:r>
            <a:r>
              <a:rPr lang="en-US" sz="2800" b="1" i="1" dirty="0" smtClean="0">
                <a:solidFill>
                  <a:srgbClr val="FF0000"/>
                </a:solidFill>
              </a:rPr>
              <a:t>wrong</a:t>
            </a:r>
            <a:r>
              <a:rPr lang="en-US" sz="2800" i="1" dirty="0" smtClean="0"/>
              <a:t>, </a:t>
            </a:r>
            <a:r>
              <a:rPr lang="en-US" sz="2800" i="1" smtClean="0"/>
              <a:t>some models  </a:t>
            </a:r>
            <a:r>
              <a:rPr lang="en-US" sz="2800" i="1" dirty="0" smtClean="0"/>
              <a:t>are </a:t>
            </a:r>
            <a:r>
              <a:rPr lang="en-US" sz="2800" b="1" i="1" dirty="0" smtClean="0">
                <a:solidFill>
                  <a:schemeClr val="accent3">
                    <a:lumMod val="50000"/>
                  </a:schemeClr>
                </a:solidFill>
              </a:rPr>
              <a:t>useful</a:t>
            </a:r>
            <a:r>
              <a:rPr lang="en-US" sz="2800" i="1" dirty="0" smtClean="0"/>
              <a:t>” </a:t>
            </a:r>
          </a:p>
          <a:p>
            <a:pPr algn="r"/>
            <a:r>
              <a:rPr lang="en-US" sz="2800" dirty="0" smtClean="0"/>
              <a:t>--- George Box</a:t>
            </a:r>
            <a:endParaRPr lang="en-US" sz="28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882AD2-6F26-854A-ADD0-8B599BE90351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107583"/>
            <a:ext cx="8042276" cy="874919"/>
          </a:xfrm>
        </p:spPr>
        <p:txBody>
          <a:bodyPr/>
          <a:lstStyle/>
          <a:p>
            <a:r>
              <a:rPr lang="en-US" dirty="0" smtClean="0"/>
              <a:t>Job Profile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3209" y="1262451"/>
            <a:ext cx="8850122" cy="4866208"/>
          </a:xfrm>
        </p:spPr>
        <p:txBody>
          <a:bodyPr>
            <a:normAutofit/>
          </a:bodyPr>
          <a:lstStyle/>
          <a:p>
            <a:r>
              <a:rPr lang="en-US" dirty="0" smtClean="0"/>
              <a:t>Performance invariants summarizing job characteristics: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</p:txBody>
      </p:sp>
      <p:graphicFrame>
        <p:nvGraphicFramePr>
          <p:cNvPr id="5" name="Diagram 4"/>
          <p:cNvGraphicFramePr/>
          <p:nvPr/>
        </p:nvGraphicFramePr>
        <p:xfrm>
          <a:off x="1640865" y="2342508"/>
          <a:ext cx="5960086" cy="36267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600951" y="6275674"/>
            <a:ext cx="990600" cy="365127"/>
          </a:xfrm>
        </p:spPr>
        <p:txBody>
          <a:bodyPr/>
          <a:lstStyle/>
          <a:p>
            <a:fld id="{26AB5F8E-3F3A-FD45-ABB6-C5D784360AB9}" type="slidenum">
              <a:rPr lang="en-US" smtClean="0"/>
              <a:pPr/>
              <a:t>14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6043"/>
            <a:ext cx="9144000" cy="1340224"/>
          </a:xfrm>
        </p:spPr>
        <p:txBody>
          <a:bodyPr/>
          <a:lstStyle/>
          <a:p>
            <a:r>
              <a:rPr lang="en-US" sz="3200" dirty="0" smtClean="0"/>
              <a:t>Lower and Upper Bounds of </a:t>
            </a:r>
            <a:br>
              <a:rPr lang="en-US" sz="3200" dirty="0" smtClean="0"/>
            </a:br>
            <a:r>
              <a:rPr lang="en-US" sz="3200" dirty="0" smtClean="0"/>
              <a:t>a Job Completion Time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3231" y="1592413"/>
            <a:ext cx="8499766" cy="4720592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Two main stages: </a:t>
            </a:r>
            <a:r>
              <a:rPr lang="en-US" b="1" i="1" dirty="0" smtClean="0"/>
              <a:t>map</a:t>
            </a:r>
            <a:r>
              <a:rPr lang="en-US" i="1" dirty="0" smtClean="0"/>
              <a:t> and </a:t>
            </a:r>
            <a:r>
              <a:rPr lang="en-US" b="1" i="1" dirty="0" smtClean="0"/>
              <a:t>reduce</a:t>
            </a:r>
            <a:r>
              <a:rPr lang="en-US" i="1" dirty="0" smtClean="0"/>
              <a:t> stages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Map stage </a:t>
            </a:r>
            <a:r>
              <a:rPr lang="en-US" dirty="0" smtClean="0"/>
              <a:t>duration depends on:</a:t>
            </a:r>
          </a:p>
          <a:p>
            <a:pPr lvl="1"/>
            <a:r>
              <a:rPr lang="en-US" sz="2400" dirty="0" smtClean="0"/>
              <a:t>N</a:t>
            </a:r>
            <a:r>
              <a:rPr lang="en-US" sz="1800" baseline="-25000" dirty="0" smtClean="0"/>
              <a:t>M </a:t>
            </a:r>
            <a:r>
              <a:rPr lang="en-US" sz="1800" dirty="0" smtClean="0"/>
              <a:t> </a:t>
            </a:r>
            <a:r>
              <a:rPr lang="en-US" sz="2000" dirty="0" smtClean="0"/>
              <a:t>-- the number  of map tasks</a:t>
            </a:r>
          </a:p>
          <a:p>
            <a:pPr lvl="1"/>
            <a:r>
              <a:rPr lang="en-US" sz="2400" dirty="0" smtClean="0"/>
              <a:t>S</a:t>
            </a:r>
            <a:r>
              <a:rPr lang="en-US" sz="1800" baseline="-25000" dirty="0" smtClean="0"/>
              <a:t>M </a:t>
            </a:r>
            <a:r>
              <a:rPr lang="en-US" sz="1800" dirty="0" smtClean="0"/>
              <a:t> </a:t>
            </a:r>
            <a:r>
              <a:rPr lang="en-US" sz="2000" dirty="0" smtClean="0"/>
              <a:t>-- the number  of map slots</a:t>
            </a:r>
          </a:p>
          <a:p>
            <a:r>
              <a:rPr lang="en-US" b="1" dirty="0" smtClean="0">
                <a:solidFill>
                  <a:srgbClr val="FF0000"/>
                </a:solidFill>
              </a:rPr>
              <a:t>Reduce stage </a:t>
            </a:r>
            <a:r>
              <a:rPr lang="en-US" dirty="0" smtClean="0"/>
              <a:t>duration depends on:</a:t>
            </a:r>
          </a:p>
          <a:p>
            <a:pPr lvl="1"/>
            <a:r>
              <a:rPr lang="en-US" sz="2400" dirty="0" smtClean="0"/>
              <a:t>N</a:t>
            </a:r>
            <a:r>
              <a:rPr lang="en-US" sz="1800" baseline="-25000" dirty="0" smtClean="0"/>
              <a:t>R </a:t>
            </a:r>
            <a:r>
              <a:rPr lang="en-US" sz="1800" dirty="0" smtClean="0"/>
              <a:t> </a:t>
            </a:r>
            <a:r>
              <a:rPr lang="en-US" sz="2000" dirty="0" smtClean="0"/>
              <a:t>-- the number  of reduce  tasks</a:t>
            </a:r>
          </a:p>
          <a:p>
            <a:pPr lvl="1"/>
            <a:r>
              <a:rPr lang="en-US" sz="2400" dirty="0" smtClean="0"/>
              <a:t>S</a:t>
            </a:r>
            <a:r>
              <a:rPr lang="en-US" sz="1800" baseline="-25000" dirty="0" smtClean="0"/>
              <a:t>R </a:t>
            </a:r>
            <a:r>
              <a:rPr lang="en-US" sz="1800" dirty="0" smtClean="0"/>
              <a:t> </a:t>
            </a:r>
            <a:r>
              <a:rPr lang="en-US" sz="2000" dirty="0" smtClean="0"/>
              <a:t>-- the number  of reduce  slots</a:t>
            </a:r>
            <a:endParaRPr lang="en-US" dirty="0" smtClean="0"/>
          </a:p>
          <a:p>
            <a:r>
              <a:rPr lang="en-US" b="1" dirty="0" smtClean="0"/>
              <a:t>Reduce stage </a:t>
            </a:r>
            <a:r>
              <a:rPr lang="en-US" dirty="0" smtClean="0"/>
              <a:t>consists of :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Shuffle/sort phase</a:t>
            </a:r>
          </a:p>
          <a:p>
            <a:pPr lvl="2"/>
            <a:r>
              <a:rPr lang="en-US" dirty="0" smtClean="0"/>
              <a:t>“First” wave is treated specially (non-overlapping part with maps)</a:t>
            </a:r>
          </a:p>
          <a:p>
            <a:pPr lvl="2"/>
            <a:r>
              <a:rPr lang="en-US" dirty="0" smtClean="0"/>
              <a:t>Remaining waves  are “typical”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Reduce phase</a:t>
            </a:r>
          </a:p>
          <a:p>
            <a:endParaRPr lang="en-US" dirty="0" smtClean="0"/>
          </a:p>
          <a:p>
            <a:pPr lvl="1">
              <a:buNone/>
            </a:pPr>
            <a:endParaRPr lang="en-US" sz="2000" dirty="0" smtClean="0"/>
          </a:p>
          <a:p>
            <a:pPr lvl="1"/>
            <a:endParaRPr lang="en-US" sz="2000" baseline="-25000" dirty="0" smtClean="0"/>
          </a:p>
          <a:p>
            <a:pPr>
              <a:buNone/>
            </a:pPr>
            <a:endParaRPr lang="en-US" dirty="0" smtClean="0"/>
          </a:p>
          <a:p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81465" y="1979688"/>
            <a:ext cx="3210086" cy="1345181"/>
          </a:xfrm>
          <a:prstGeom prst="rect">
            <a:avLst/>
          </a:prstGeom>
        </p:spPr>
      </p:pic>
      <p:sp>
        <p:nvSpPr>
          <p:cNvPr id="12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600951" y="6275674"/>
            <a:ext cx="990600" cy="365127"/>
          </a:xfrm>
        </p:spPr>
        <p:txBody>
          <a:bodyPr/>
          <a:lstStyle/>
          <a:p>
            <a:fld id="{26AB5F8E-3F3A-FD45-ABB6-C5D784360AB9}" type="slidenum">
              <a:rPr lang="en-US" smtClean="0"/>
              <a:pPr/>
              <a:t>15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Scaling Factors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Aft>
                <a:spcPts val="600"/>
              </a:spcAft>
            </a:pPr>
            <a:r>
              <a:rPr lang="en-US" dirty="0" smtClean="0"/>
              <a:t>Build profile by executing on </a:t>
            </a:r>
            <a:r>
              <a:rPr lang="en-US" b="1" dirty="0" smtClean="0">
                <a:solidFill>
                  <a:srgbClr val="FF0000"/>
                </a:solidFill>
              </a:rPr>
              <a:t>smaller </a:t>
            </a:r>
            <a:r>
              <a:rPr lang="en-US" dirty="0" smtClean="0"/>
              <a:t>dataset</a:t>
            </a:r>
          </a:p>
          <a:p>
            <a:pPr>
              <a:spcAft>
                <a:spcPts val="600"/>
              </a:spcAft>
            </a:pPr>
            <a:r>
              <a:rPr lang="en-US" dirty="0" smtClean="0"/>
              <a:t>Duration of map tasks not impacted</a:t>
            </a:r>
          </a:p>
          <a:p>
            <a:pPr lvl="1">
              <a:spcAft>
                <a:spcPts val="600"/>
              </a:spcAft>
            </a:pPr>
            <a:r>
              <a:rPr lang="en-US" dirty="0" smtClean="0"/>
              <a:t>Larger data =&gt; greater number of map tasks</a:t>
            </a:r>
          </a:p>
          <a:p>
            <a:pPr lvl="1">
              <a:spcAft>
                <a:spcPts val="600"/>
              </a:spcAft>
            </a:pPr>
            <a:r>
              <a:rPr lang="en-US" dirty="0" smtClean="0"/>
              <a:t>Each map task processes fixed amount of data</a:t>
            </a:r>
          </a:p>
          <a:p>
            <a:pPr>
              <a:spcAft>
                <a:spcPts val="600"/>
              </a:spcAft>
            </a:pPr>
            <a:r>
              <a:rPr lang="en-US" dirty="0" smtClean="0"/>
              <a:t>If number of reduce tasks kept constant,</a:t>
            </a:r>
          </a:p>
          <a:p>
            <a:pPr lvl="1">
              <a:spcAft>
                <a:spcPts val="600"/>
              </a:spcAft>
            </a:pPr>
            <a:r>
              <a:rPr lang="en-US" dirty="0" smtClean="0"/>
              <a:t>Intermediate data processed per reduce task increases =&gt; longer durations</a:t>
            </a:r>
          </a:p>
          <a:p>
            <a:pPr>
              <a:spcAft>
                <a:spcPts val="600"/>
              </a:spcAft>
            </a:pPr>
            <a:r>
              <a:rPr lang="en-US" dirty="0" smtClean="0"/>
              <a:t>Reduce stage = shuffle + reduce phase</a:t>
            </a:r>
          </a:p>
          <a:p>
            <a:pPr>
              <a:spcAft>
                <a:spcPts val="600"/>
              </a:spcAft>
            </a:pPr>
            <a:r>
              <a:rPr lang="en-US" dirty="0" smtClean="0"/>
              <a:t>Shuffle duration depends on network performance</a:t>
            </a:r>
          </a:p>
          <a:p>
            <a:pPr>
              <a:spcAft>
                <a:spcPts val="600"/>
              </a:spcAft>
            </a:pPr>
            <a:r>
              <a:rPr lang="en-US" dirty="0" smtClean="0"/>
              <a:t>Reduce duration depends on reduce function and disk write speed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882AD2-6F26-854A-ADD0-8B599BE90351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Scaling Factors Formalized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9275" y="1839073"/>
            <a:ext cx="8042276" cy="4104531"/>
          </a:xfrm>
        </p:spPr>
        <p:txBody>
          <a:bodyPr/>
          <a:lstStyle/>
          <a:p>
            <a:r>
              <a:rPr lang="en-US" dirty="0" smtClean="0"/>
              <a:t>Perform </a:t>
            </a:r>
            <a:r>
              <a:rPr lang="en-US" i="1" dirty="0" err="1" smtClean="0"/>
              <a:t>k</a:t>
            </a:r>
            <a:r>
              <a:rPr lang="en-US" dirty="0" smtClean="0"/>
              <a:t> (&gt; 2) experiments varying input dataset size</a:t>
            </a:r>
          </a:p>
          <a:p>
            <a:r>
              <a:rPr lang="en-US" i="1" dirty="0" smtClean="0"/>
              <a:t>D</a:t>
            </a:r>
            <a:r>
              <a:rPr lang="en-US" i="1" baseline="-25000" dirty="0" smtClean="0"/>
              <a:t>i </a:t>
            </a:r>
            <a:r>
              <a:rPr lang="en-US" dirty="0" smtClean="0"/>
              <a:t> = amount of intermediate data</a:t>
            </a:r>
          </a:p>
          <a:p>
            <a:r>
              <a:rPr lang="en-US" dirty="0" smtClean="0"/>
              <a:t>Use linear regression to derive scaling factors</a:t>
            </a:r>
          </a:p>
          <a:p>
            <a:pPr lvl="1"/>
            <a:r>
              <a:rPr lang="en-US" dirty="0" smtClean="0"/>
              <a:t>For shuffle and reduce phases separately</a:t>
            </a:r>
          </a:p>
          <a:p>
            <a:pPr lvl="1"/>
            <a:r>
              <a:rPr lang="en-US" dirty="0" smtClean="0"/>
              <a:t>Per application</a:t>
            </a:r>
          </a:p>
          <a:p>
            <a:endParaRPr lang="en-US" baseline="-250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6693" y="4489807"/>
            <a:ext cx="6715163" cy="1316546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882AD2-6F26-854A-ADD0-8B599BE90351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9275" y="1212350"/>
            <a:ext cx="8042276" cy="5222743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 dirty="0" smtClean="0"/>
              <a:t>Given a deadline time T and the job profile, find the necessary amount of resources to complete the job within T.</a:t>
            </a:r>
          </a:p>
          <a:p>
            <a:pPr>
              <a:spcAft>
                <a:spcPts val="600"/>
              </a:spcAft>
            </a:pPr>
            <a:r>
              <a:rPr lang="en-US" dirty="0" smtClean="0"/>
              <a:t>Finding the set of minimal (</a:t>
            </a:r>
            <a:r>
              <a:rPr lang="en-US" dirty="0" err="1" smtClean="0"/>
              <a:t>map,reduce</a:t>
            </a:r>
            <a:r>
              <a:rPr lang="en-US" dirty="0" smtClean="0"/>
              <a:t>) slots to support the job execution within T:</a:t>
            </a:r>
          </a:p>
          <a:p>
            <a:pPr>
              <a:spcAft>
                <a:spcPts val="600"/>
              </a:spcAft>
              <a:buNone/>
            </a:pPr>
            <a:endParaRPr lang="en-US" dirty="0" smtClean="0"/>
          </a:p>
          <a:p>
            <a:pPr>
              <a:spcAft>
                <a:spcPts val="600"/>
              </a:spcAft>
            </a:pPr>
            <a:endParaRPr lang="en-US" dirty="0" smtClean="0"/>
          </a:p>
          <a:p>
            <a:pPr>
              <a:spcAft>
                <a:spcPts val="600"/>
              </a:spcAft>
            </a:pPr>
            <a:endParaRPr lang="en-US" dirty="0" smtClean="0"/>
          </a:p>
          <a:p>
            <a:pPr>
              <a:spcAft>
                <a:spcPts val="600"/>
              </a:spcAft>
            </a:pPr>
            <a:endParaRPr lang="en-US" dirty="0" smtClean="0"/>
          </a:p>
        </p:txBody>
      </p:sp>
      <p:pic>
        <p:nvPicPr>
          <p:cNvPr id="6" name="Picture 2" descr="C:\Users\cherkaso\Desktop\Map-Reduce\MY\lowbound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72285" y="3788544"/>
            <a:ext cx="5229225" cy="933451"/>
          </a:xfrm>
          <a:prstGeom prst="rect">
            <a:avLst/>
          </a:prstGeom>
          <a:noFill/>
        </p:spPr>
      </p:pic>
      <p:sp>
        <p:nvSpPr>
          <p:cNvPr id="7" name="Rounded Rectangle 6"/>
          <p:cNvSpPr/>
          <p:nvPr/>
        </p:nvSpPr>
        <p:spPr>
          <a:xfrm>
            <a:off x="3311990" y="3788542"/>
            <a:ext cx="598715" cy="511631"/>
          </a:xfrm>
          <a:prstGeom prst="roundRect">
            <a:avLst/>
          </a:prstGeom>
          <a:solidFill>
            <a:schemeClr val="accent6">
              <a:lumMod val="20000"/>
              <a:lumOff val="80000"/>
              <a:alpha val="38824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107580"/>
            <a:ext cx="8042276" cy="858191"/>
          </a:xfrm>
        </p:spPr>
        <p:txBody>
          <a:bodyPr/>
          <a:lstStyle/>
          <a:p>
            <a:r>
              <a:rPr lang="en-US" sz="4000" dirty="0" smtClean="0"/>
              <a:t>Solving the Inverse Problem</a:t>
            </a:r>
            <a:endParaRPr lang="en-US" sz="4000" dirty="0"/>
          </a:p>
        </p:txBody>
      </p:sp>
      <p:sp>
        <p:nvSpPr>
          <p:cNvPr id="8" name="Rounded Rectangle 7"/>
          <p:cNvSpPr/>
          <p:nvPr/>
        </p:nvSpPr>
        <p:spPr>
          <a:xfrm>
            <a:off x="5053702" y="3788543"/>
            <a:ext cx="598715" cy="511629"/>
          </a:xfrm>
          <a:prstGeom prst="roundRect">
            <a:avLst/>
          </a:prstGeom>
          <a:solidFill>
            <a:schemeClr val="accent6">
              <a:lumMod val="20000"/>
              <a:lumOff val="80000"/>
              <a:alpha val="38824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/>
          <p:cNvSpPr/>
          <p:nvPr/>
        </p:nvSpPr>
        <p:spPr>
          <a:xfrm>
            <a:off x="6164857" y="3070961"/>
            <a:ext cx="2450006" cy="704879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000000"/>
                </a:solidFill>
              </a:rPr>
              <a:t>Given number of  map/reduce  tasks</a:t>
            </a:r>
            <a:endParaRPr lang="en-US" dirty="0">
              <a:solidFill>
                <a:srgbClr val="000000"/>
              </a:solidFill>
            </a:endParaRPr>
          </a:p>
        </p:txBody>
      </p:sp>
      <p:cxnSp>
        <p:nvCxnSpPr>
          <p:cNvPr id="11" name="Straight Arrow Connector 10"/>
          <p:cNvCxnSpPr>
            <a:stCxn id="9" idx="1"/>
          </p:cNvCxnSpPr>
          <p:nvPr/>
        </p:nvCxnSpPr>
        <p:spPr>
          <a:xfrm rot="10800000" flipV="1">
            <a:off x="3910693" y="3423399"/>
            <a:ext cx="2254164" cy="365147"/>
          </a:xfrm>
          <a:prstGeom prst="straightConnector1">
            <a:avLst/>
          </a:prstGeom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rot="10800000" flipV="1">
            <a:off x="5501093" y="3423395"/>
            <a:ext cx="663764" cy="365148"/>
          </a:xfrm>
          <a:prstGeom prst="straightConnector1">
            <a:avLst/>
          </a:prstGeom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ounded Rectangle 15"/>
          <p:cNvSpPr/>
          <p:nvPr/>
        </p:nvSpPr>
        <p:spPr>
          <a:xfrm>
            <a:off x="3311990" y="4300172"/>
            <a:ext cx="598715" cy="421821"/>
          </a:xfrm>
          <a:prstGeom prst="roundRect">
            <a:avLst/>
          </a:prstGeom>
          <a:solidFill>
            <a:srgbClr val="FFFF00">
              <a:alpha val="38824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ounded Rectangle 17"/>
          <p:cNvSpPr/>
          <p:nvPr/>
        </p:nvSpPr>
        <p:spPr>
          <a:xfrm>
            <a:off x="1736213" y="5032261"/>
            <a:ext cx="5532697" cy="723028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000000"/>
                </a:solidFill>
              </a:rPr>
              <a:t>Find the number of map and  reduce slots (S</a:t>
            </a:r>
            <a:r>
              <a:rPr lang="en-US" baseline="-25000" dirty="0" smtClean="0">
                <a:solidFill>
                  <a:srgbClr val="000000"/>
                </a:solidFill>
              </a:rPr>
              <a:t>M</a:t>
            </a:r>
            <a:r>
              <a:rPr lang="en-US" dirty="0" smtClean="0">
                <a:solidFill>
                  <a:srgbClr val="000000"/>
                </a:solidFill>
              </a:rPr>
              <a:t>, S</a:t>
            </a:r>
            <a:r>
              <a:rPr lang="en-US" baseline="-25000" dirty="0" smtClean="0">
                <a:solidFill>
                  <a:srgbClr val="000000"/>
                </a:solidFill>
              </a:rPr>
              <a:t>R</a:t>
            </a:r>
            <a:r>
              <a:rPr lang="en-US" dirty="0" smtClean="0">
                <a:solidFill>
                  <a:srgbClr val="000000"/>
                </a:solidFill>
              </a:rPr>
              <a:t>) </a:t>
            </a:r>
          </a:p>
          <a:p>
            <a:pPr algn="ctr"/>
            <a:r>
              <a:rPr lang="en-US" dirty="0" smtClean="0">
                <a:solidFill>
                  <a:srgbClr val="000000"/>
                </a:solidFill>
              </a:rPr>
              <a:t>that satisfy this equation</a:t>
            </a:r>
            <a:endParaRPr lang="en-US" dirty="0">
              <a:solidFill>
                <a:srgbClr val="000000"/>
              </a:solidFill>
            </a:endParaRPr>
          </a:p>
        </p:txBody>
      </p:sp>
      <p:cxnSp>
        <p:nvCxnSpPr>
          <p:cNvPr id="33" name="Straight Connector 32"/>
          <p:cNvCxnSpPr/>
          <p:nvPr/>
        </p:nvCxnSpPr>
        <p:spPr>
          <a:xfrm>
            <a:off x="3311990" y="4300168"/>
            <a:ext cx="598715" cy="0"/>
          </a:xfrm>
          <a:prstGeom prst="line">
            <a:avLst/>
          </a:prstGeom>
          <a:ln w="31750" cmpd="sng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5053702" y="4300168"/>
            <a:ext cx="598715" cy="0"/>
          </a:xfrm>
          <a:prstGeom prst="line">
            <a:avLst/>
          </a:prstGeom>
          <a:ln w="31750" cmpd="sng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>
            <a:stCxn id="18" idx="0"/>
            <a:endCxn id="47" idx="2"/>
          </p:cNvCxnSpPr>
          <p:nvPr/>
        </p:nvCxnSpPr>
        <p:spPr>
          <a:xfrm rot="5400000" flipH="1" flipV="1">
            <a:off x="4772675" y="4451878"/>
            <a:ext cx="310271" cy="850498"/>
          </a:xfrm>
          <a:prstGeom prst="straightConnector1">
            <a:avLst/>
          </a:prstGeom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>
            <a:stCxn id="18" idx="0"/>
            <a:endCxn id="16" idx="2"/>
          </p:cNvCxnSpPr>
          <p:nvPr/>
        </p:nvCxnSpPr>
        <p:spPr>
          <a:xfrm rot="16200000" flipV="1">
            <a:off x="3901818" y="4431519"/>
            <a:ext cx="310271" cy="891216"/>
          </a:xfrm>
          <a:prstGeom prst="straightConnector1">
            <a:avLst/>
          </a:prstGeom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7" name="Rounded Rectangle 46"/>
          <p:cNvSpPr/>
          <p:nvPr/>
        </p:nvSpPr>
        <p:spPr>
          <a:xfrm>
            <a:off x="5053702" y="4300172"/>
            <a:ext cx="598715" cy="421821"/>
          </a:xfrm>
          <a:prstGeom prst="roundRect">
            <a:avLst/>
          </a:prstGeom>
          <a:solidFill>
            <a:srgbClr val="FFFF00">
              <a:alpha val="38824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600951" y="6275674"/>
            <a:ext cx="990600" cy="365127"/>
          </a:xfrm>
        </p:spPr>
        <p:txBody>
          <a:bodyPr/>
          <a:lstStyle/>
          <a:p>
            <a:fld id="{26AB5F8E-3F3A-FD45-ABB6-C5D784360AB9}" type="slidenum">
              <a:rPr lang="en-US" smtClean="0"/>
              <a:pPr/>
              <a:t>18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107578"/>
            <a:ext cx="6560442" cy="1000895"/>
          </a:xfrm>
        </p:spPr>
        <p:txBody>
          <a:bodyPr/>
          <a:lstStyle/>
          <a:p>
            <a:r>
              <a:rPr lang="en-US" dirty="0" smtClean="0"/>
              <a:t>Impact of Failures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3290" y="1520575"/>
            <a:ext cx="8468261" cy="4976388"/>
          </a:xfrm>
        </p:spPr>
        <p:txBody>
          <a:bodyPr>
            <a:normAutofit/>
          </a:bodyPr>
          <a:lstStyle/>
          <a:p>
            <a:r>
              <a:rPr lang="en-US" dirty="0" smtClean="0"/>
              <a:t>Commodity hardware =&gt; more failures</a:t>
            </a:r>
          </a:p>
          <a:p>
            <a:r>
              <a:rPr lang="en-US" dirty="0" smtClean="0"/>
              <a:t>Performance depends on</a:t>
            </a:r>
          </a:p>
          <a:p>
            <a:pPr lvl="1"/>
            <a:r>
              <a:rPr lang="en-US" dirty="0" smtClean="0"/>
              <a:t>Time of failure</a:t>
            </a:r>
          </a:p>
          <a:p>
            <a:pPr lvl="1"/>
            <a:r>
              <a:rPr lang="en-US" dirty="0" smtClean="0"/>
              <a:t>Resources </a:t>
            </a:r>
            <a:r>
              <a:rPr lang="en-US" dirty="0" err="1" smtClean="0"/>
              <a:t>replenishable</a:t>
            </a:r>
            <a:r>
              <a:rPr lang="en-US" dirty="0" smtClean="0"/>
              <a:t> or not</a:t>
            </a:r>
          </a:p>
          <a:p>
            <a:r>
              <a:rPr lang="en-US" dirty="0" smtClean="0"/>
              <a:t>Worker failure: faulty hard disk, process crash</a:t>
            </a:r>
          </a:p>
          <a:p>
            <a:r>
              <a:rPr lang="en-US" dirty="0" smtClean="0"/>
              <a:t>Time of failure: </a:t>
            </a:r>
          </a:p>
          <a:p>
            <a:pPr lvl="1"/>
            <a:r>
              <a:rPr lang="en-US" dirty="0" smtClean="0"/>
              <a:t>Map stage: </a:t>
            </a:r>
            <a:r>
              <a:rPr lang="en-US" dirty="0" err="1" smtClean="0"/>
              <a:t>recompute</a:t>
            </a:r>
            <a:r>
              <a:rPr lang="en-US" dirty="0" smtClean="0"/>
              <a:t> all (completed or in-progress) map tasks of the failed node</a:t>
            </a:r>
          </a:p>
          <a:p>
            <a:pPr lvl="1"/>
            <a:r>
              <a:rPr lang="en-US" dirty="0" smtClean="0"/>
              <a:t>Reduce stage: </a:t>
            </a:r>
            <a:r>
              <a:rPr lang="en-US" dirty="0" err="1" smtClean="0"/>
              <a:t>recompute</a:t>
            </a:r>
            <a:r>
              <a:rPr lang="en-US" dirty="0" smtClean="0"/>
              <a:t> all in-progress reduce tasks of the failed node (and the shuffle phase  of these reduce tasks too)</a:t>
            </a:r>
          </a:p>
          <a:p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09EEE7-7C93-834A-B316-B317D8CC8786}" type="slidenum">
              <a:rPr lang="en-US" smtClean="0"/>
              <a:pPr/>
              <a:t>19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3047" y="-8463"/>
            <a:ext cx="1403048" cy="140304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Experimental Setup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66 HP DL145 machines</a:t>
            </a:r>
          </a:p>
          <a:p>
            <a:pPr lvl="1"/>
            <a:r>
              <a:rPr lang="en-US" dirty="0" smtClean="0"/>
              <a:t>Four 2.39 GHz cores</a:t>
            </a:r>
          </a:p>
          <a:p>
            <a:pPr lvl="1"/>
            <a:r>
              <a:rPr lang="en-US" dirty="0" smtClean="0"/>
              <a:t>8 GB RAM</a:t>
            </a:r>
          </a:p>
          <a:p>
            <a:pPr lvl="1"/>
            <a:r>
              <a:rPr lang="en-US" dirty="0" smtClean="0"/>
              <a:t>Two 160 GB hard disks</a:t>
            </a:r>
          </a:p>
          <a:p>
            <a:r>
              <a:rPr lang="en-US" dirty="0" smtClean="0"/>
              <a:t>Two racks</a:t>
            </a:r>
          </a:p>
          <a:p>
            <a:pPr lvl="1"/>
            <a:r>
              <a:rPr lang="en-US" dirty="0" smtClean="0"/>
              <a:t>Gigabit Ethernet</a:t>
            </a:r>
          </a:p>
          <a:p>
            <a:r>
              <a:rPr lang="en-US" dirty="0" smtClean="0"/>
              <a:t>2 masters + 64 slaves</a:t>
            </a:r>
          </a:p>
          <a:p>
            <a:r>
              <a:rPr lang="en-US" dirty="0" smtClean="0"/>
              <a:t>Workload</a:t>
            </a:r>
          </a:p>
          <a:p>
            <a:pPr lvl="1"/>
            <a:r>
              <a:rPr lang="en-US" dirty="0" err="1" smtClean="0"/>
              <a:t>WordCount</a:t>
            </a:r>
            <a:r>
              <a:rPr lang="en-US" dirty="0" smtClean="0"/>
              <a:t>, Sort, Twitter, </a:t>
            </a:r>
            <a:r>
              <a:rPr lang="en-US" dirty="0" err="1" smtClean="0"/>
              <a:t>WikiTrends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882AD2-6F26-854A-ADD0-8B599BE90351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107582"/>
            <a:ext cx="8042276" cy="724626"/>
          </a:xfrm>
        </p:spPr>
        <p:txBody>
          <a:bodyPr/>
          <a:lstStyle/>
          <a:p>
            <a:r>
              <a:rPr lang="en-US" dirty="0" smtClean="0"/>
              <a:t>Are Job Profiles stable?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886367" y="1068512"/>
          <a:ext cx="7068586" cy="2372404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1199639"/>
                <a:gridCol w="978158"/>
                <a:gridCol w="997166"/>
                <a:gridCol w="970140"/>
                <a:gridCol w="1582637"/>
                <a:gridCol w="1340846"/>
              </a:tblGrid>
              <a:tr h="423508">
                <a:tc rowSpan="2"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Job</a:t>
                      </a:r>
                      <a:endParaRPr lang="en-US" sz="1600" dirty="0"/>
                    </a:p>
                  </a:txBody>
                  <a:tcPr anchor="ctr"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Map Task Duration</a:t>
                      </a:r>
                      <a:endParaRPr lang="en-US" sz="16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1600" dirty="0" err="1" smtClean="0"/>
                        <a:t>Avg</a:t>
                      </a:r>
                      <a:r>
                        <a:rPr lang="en-US" sz="1600" dirty="0" smtClean="0"/>
                        <a:t> Input size (in MB)</a:t>
                      </a:r>
                      <a:endParaRPr lang="en-US" sz="1600" dirty="0"/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Selectivity</a:t>
                      </a:r>
                      <a:endParaRPr lang="en-US" sz="1600" dirty="0"/>
                    </a:p>
                  </a:txBody>
                  <a:tcPr anchor="ctr"/>
                </a:tc>
              </a:tr>
              <a:tr h="42350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Min</a:t>
                      </a:r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err="1" smtClean="0"/>
                        <a:t>Avg</a:t>
                      </a:r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Max</a:t>
                      </a:r>
                      <a:endParaRPr lang="en-US" sz="1600" b="1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94852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Sept</a:t>
                      </a:r>
                      <a:r>
                        <a:rPr lang="en-US" sz="1600" baseline="-25000" dirty="0" smtClean="0"/>
                        <a:t>256,256</a:t>
                      </a:r>
                      <a:endParaRPr lang="en-US" sz="1600" baseline="-25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94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144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186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59.85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10.07</a:t>
                      </a:r>
                      <a:endParaRPr lang="en-US" sz="1600" dirty="0"/>
                    </a:p>
                  </a:txBody>
                  <a:tcPr anchor="ctr"/>
                </a:tc>
              </a:tr>
              <a:tr h="343512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Oct</a:t>
                      </a:r>
                      <a:r>
                        <a:rPr lang="en-US" sz="1600" baseline="-25000" dirty="0" smtClean="0"/>
                        <a:t>256,256</a:t>
                      </a:r>
                      <a:endParaRPr lang="en-US" sz="1600" baseline="-25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86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142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193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58.44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9.98</a:t>
                      </a:r>
                      <a:endParaRPr lang="en-US" sz="1600" dirty="0"/>
                    </a:p>
                  </a:txBody>
                  <a:tcPr anchor="ctr"/>
                </a:tc>
              </a:tr>
              <a:tr h="343512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Sept</a:t>
                      </a:r>
                      <a:r>
                        <a:rPr lang="en-US" sz="1600" baseline="-25000" dirty="0" smtClean="0"/>
                        <a:t>64,128</a:t>
                      </a:r>
                      <a:endParaRPr lang="en-US" sz="1600" baseline="-25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94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133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170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59.85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10.07</a:t>
                      </a:r>
                      <a:endParaRPr lang="en-US" sz="1600" dirty="0"/>
                    </a:p>
                  </a:txBody>
                  <a:tcPr anchor="ctr"/>
                </a:tc>
              </a:tr>
              <a:tr h="343512">
                <a:tc>
                  <a:txBody>
                    <a:bodyPr/>
                    <a:lstStyle/>
                    <a:p>
                      <a:pPr algn="ctr"/>
                      <a:r>
                        <a:rPr lang="en-US" sz="1600" baseline="0" dirty="0" smtClean="0"/>
                        <a:t>Oct</a:t>
                      </a:r>
                      <a:r>
                        <a:rPr lang="en-US" sz="1600" baseline="-25000" dirty="0" smtClean="0"/>
                        <a:t>64,128</a:t>
                      </a:r>
                      <a:endParaRPr lang="en-US" sz="1600" baseline="-25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71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132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171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58.44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9.98</a:t>
                      </a:r>
                      <a:endParaRPr lang="en-US" sz="1600" dirty="0"/>
                    </a:p>
                  </a:txBody>
                  <a:tcPr anchor="ctr"/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1248696" y="3565132"/>
          <a:ext cx="6382271" cy="2370560"/>
        </p:xfrm>
        <a:graphic>
          <a:graphicData uri="http://schemas.openxmlformats.org/drawingml/2006/table">
            <a:tbl>
              <a:tblPr firstRow="1" bandRow="1">
                <a:effectLst/>
                <a:tableStyleId>{F5AB1C69-6EDB-4FF4-983F-18BD219EF322}</a:tableStyleId>
              </a:tblPr>
              <a:tblGrid>
                <a:gridCol w="1340209"/>
                <a:gridCol w="880426"/>
                <a:gridCol w="959339"/>
                <a:gridCol w="851242"/>
                <a:gridCol w="891779"/>
                <a:gridCol w="1459276"/>
              </a:tblGrid>
              <a:tr h="550157">
                <a:tc rowSpan="2"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Job</a:t>
                      </a:r>
                      <a:endParaRPr lang="en-US" sz="1600" dirty="0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Shuffle</a:t>
                      </a:r>
                      <a:endParaRPr lang="en-US" sz="16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Reduce</a:t>
                      </a:r>
                      <a:endParaRPr lang="en-US" sz="16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9760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err="1" smtClean="0"/>
                        <a:t>Avg</a:t>
                      </a:r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Max</a:t>
                      </a:r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err="1" smtClean="0"/>
                        <a:t>Avg</a:t>
                      </a:r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Max</a:t>
                      </a:r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Selectivity</a:t>
                      </a:r>
                      <a:endParaRPr lang="en-US" sz="1600" b="1" dirty="0"/>
                    </a:p>
                  </a:txBody>
                  <a:tcPr anchor="ctr"/>
                </a:tc>
              </a:tr>
              <a:tr h="355699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Sept</a:t>
                      </a:r>
                      <a:r>
                        <a:rPr lang="en-US" sz="1600" baseline="-25000" dirty="0" smtClean="0"/>
                        <a:t>256,256</a:t>
                      </a:r>
                      <a:endParaRPr lang="en-US" sz="1600" baseline="-25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121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152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16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33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0.37</a:t>
                      </a:r>
                      <a:endParaRPr lang="en-US" sz="1600" dirty="0"/>
                    </a:p>
                  </a:txBody>
                  <a:tcPr anchor="ctr"/>
                </a:tc>
              </a:tr>
              <a:tr h="355699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Oct</a:t>
                      </a:r>
                      <a:r>
                        <a:rPr lang="en-US" sz="1600" baseline="-25000" dirty="0" smtClean="0"/>
                        <a:t>256,256</a:t>
                      </a:r>
                      <a:endParaRPr lang="en-US" sz="1600" baseline="-25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122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156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17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35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0.36</a:t>
                      </a:r>
                      <a:endParaRPr lang="en-US" sz="1600" dirty="0"/>
                    </a:p>
                  </a:txBody>
                  <a:tcPr anchor="ctr"/>
                </a:tc>
              </a:tr>
              <a:tr h="355699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Sept</a:t>
                      </a:r>
                      <a:r>
                        <a:rPr lang="en-US" sz="1600" baseline="-25000" dirty="0" smtClean="0"/>
                        <a:t>64,128</a:t>
                      </a:r>
                      <a:endParaRPr lang="en-US" sz="1600" baseline="-25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122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152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15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139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0.37</a:t>
                      </a:r>
                      <a:endParaRPr lang="en-US" sz="1600" dirty="0"/>
                    </a:p>
                  </a:txBody>
                  <a:tcPr anchor="ctr"/>
                </a:tc>
              </a:tr>
              <a:tr h="355699">
                <a:tc>
                  <a:txBody>
                    <a:bodyPr/>
                    <a:lstStyle/>
                    <a:p>
                      <a:pPr algn="ctr"/>
                      <a:r>
                        <a:rPr lang="en-US" sz="1600" baseline="0" dirty="0" smtClean="0"/>
                        <a:t>Oct</a:t>
                      </a:r>
                      <a:r>
                        <a:rPr lang="en-US" sz="1600" baseline="-25000" dirty="0" smtClean="0"/>
                        <a:t>64,128</a:t>
                      </a:r>
                      <a:endParaRPr lang="en-US" sz="1600" baseline="-25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123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153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15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109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0.36</a:t>
                      </a:r>
                      <a:endParaRPr lang="en-US" sz="1600" dirty="0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B5F8E-3F3A-FD45-ABB6-C5D784360AB9}" type="slidenum">
              <a:rPr lang="en-US" smtClean="0"/>
              <a:pPr/>
              <a:t>21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2414427" y="6093110"/>
            <a:ext cx="4277944" cy="365127"/>
          </a:xfrm>
        </p:spPr>
        <p:txBody>
          <a:bodyPr/>
          <a:lstStyle/>
          <a:p>
            <a:r>
              <a:rPr lang="en-US" sz="3200" dirty="0" err="1" smtClean="0">
                <a:solidFill>
                  <a:schemeClr val="tx1"/>
                </a:solidFill>
              </a:rPr>
              <a:t>WikiTrends</a:t>
            </a:r>
            <a:r>
              <a:rPr lang="en-US" sz="3200" dirty="0" smtClean="0">
                <a:solidFill>
                  <a:schemeClr val="tx1"/>
                </a:solidFill>
              </a:rPr>
              <a:t>  Profiles </a:t>
            </a:r>
            <a:endParaRPr lang="en-US" sz="32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dirty="0" smtClean="0"/>
              <a:t>Predicted </a:t>
            </a:r>
            <a:r>
              <a:rPr lang="en-US" sz="3600" dirty="0" err="1" smtClean="0"/>
              <a:t>vs</a:t>
            </a:r>
            <a:r>
              <a:rPr lang="en-US" sz="3600" dirty="0" smtClean="0"/>
              <a:t> Measured completion times</a:t>
            </a:r>
            <a:endParaRPr lang="en-US" sz="3600" dirty="0"/>
          </a:p>
        </p:txBody>
      </p:sp>
      <p:graphicFrame>
        <p:nvGraphicFramePr>
          <p:cNvPr id="4" name="Chart 3"/>
          <p:cNvGraphicFramePr/>
          <p:nvPr/>
        </p:nvGraphicFramePr>
        <p:xfrm>
          <a:off x="1327497" y="1736333"/>
          <a:ext cx="6651339" cy="34781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" y="5535524"/>
            <a:ext cx="91440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 smtClean="0"/>
              <a:t>Measured completion time is within</a:t>
            </a:r>
            <a:r>
              <a:rPr lang="en-US" sz="2200" b="1" dirty="0" smtClean="0">
                <a:solidFill>
                  <a:srgbClr val="FF0000"/>
                </a:solidFill>
              </a:rPr>
              <a:t> 10% </a:t>
            </a:r>
            <a:r>
              <a:rPr lang="en-US" sz="2200" dirty="0" smtClean="0"/>
              <a:t>of average predicted time</a:t>
            </a:r>
            <a:endParaRPr lang="en-US" sz="22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882AD2-6F26-854A-ADD0-8B599BE90351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WordCount Scaling Factors</a:t>
            </a:r>
            <a:endParaRPr lang="en-US" dirty="0"/>
          </a:p>
        </p:txBody>
      </p:sp>
      <p:graphicFrame>
        <p:nvGraphicFramePr>
          <p:cNvPr id="4" name="Chart 3"/>
          <p:cNvGraphicFramePr/>
          <p:nvPr/>
        </p:nvGraphicFramePr>
        <p:xfrm>
          <a:off x="994369" y="1677432"/>
          <a:ext cx="7308012" cy="41309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0" y="6011609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Linear regression </a:t>
            </a:r>
            <a:r>
              <a:rPr lang="en-US" sz="2400" b="1" dirty="0" smtClean="0">
                <a:solidFill>
                  <a:srgbClr val="FF0000"/>
                </a:solidFill>
              </a:rPr>
              <a:t>fits </a:t>
            </a:r>
            <a:r>
              <a:rPr lang="en-US" sz="2400" dirty="0" smtClean="0"/>
              <a:t>phase durations with </a:t>
            </a:r>
            <a:r>
              <a:rPr lang="en-US" sz="2400" b="1" dirty="0" smtClean="0">
                <a:solidFill>
                  <a:srgbClr val="FF0000"/>
                </a:solidFill>
              </a:rPr>
              <a:t>R</a:t>
            </a:r>
            <a:r>
              <a:rPr lang="en-US" sz="2400" b="1" baseline="30000" dirty="0" smtClean="0">
                <a:solidFill>
                  <a:srgbClr val="FF0000"/>
                </a:solidFill>
              </a:rPr>
              <a:t>2</a:t>
            </a:r>
            <a:r>
              <a:rPr lang="en-US" sz="2400" b="1" dirty="0" smtClean="0">
                <a:solidFill>
                  <a:srgbClr val="FF0000"/>
                </a:solidFill>
              </a:rPr>
              <a:t> &gt; 95%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882AD2-6F26-854A-ADD0-8B599BE90351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" y="437487"/>
            <a:ext cx="9144000" cy="589929"/>
          </a:xfrm>
        </p:spPr>
        <p:txBody>
          <a:bodyPr/>
          <a:lstStyle/>
          <a:p>
            <a:r>
              <a:rPr lang="en-US" dirty="0" smtClean="0"/>
              <a:t>Predictions applying scaling factors</a:t>
            </a:r>
            <a:endParaRPr lang="en-US" dirty="0"/>
          </a:p>
        </p:txBody>
      </p:sp>
      <p:graphicFrame>
        <p:nvGraphicFramePr>
          <p:cNvPr id="4" name="Chart 3"/>
          <p:cNvGraphicFramePr/>
          <p:nvPr/>
        </p:nvGraphicFramePr>
        <p:xfrm>
          <a:off x="1160981" y="1335640"/>
          <a:ext cx="7011618" cy="41167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" y="5763176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Scaling factors maintain accuracy of predictions</a:t>
            </a:r>
            <a:endParaRPr lang="en-US" sz="24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882AD2-6F26-854A-ADD0-8B599BE90351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87677"/>
            <a:ext cx="9143999" cy="647272"/>
          </a:xfrm>
        </p:spPr>
        <p:txBody>
          <a:bodyPr/>
          <a:lstStyle/>
          <a:p>
            <a:r>
              <a:rPr lang="en-US" dirty="0" smtClean="0"/>
              <a:t>SLO-based Resource Provisioning</a:t>
            </a:r>
            <a:endParaRPr lang="en-US" dirty="0"/>
          </a:p>
        </p:txBody>
      </p:sp>
      <p:graphicFrame>
        <p:nvGraphicFramePr>
          <p:cNvPr id="4" name="Chart 3"/>
          <p:cNvGraphicFramePr/>
          <p:nvPr/>
        </p:nvGraphicFramePr>
        <p:xfrm>
          <a:off x="0" y="1900719"/>
          <a:ext cx="4360845" cy="32274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Chart 4"/>
          <p:cNvGraphicFramePr/>
          <p:nvPr/>
        </p:nvGraphicFramePr>
        <p:xfrm>
          <a:off x="4360845" y="1765348"/>
          <a:ext cx="4615431" cy="3362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382838" y="6275674"/>
            <a:ext cx="990600" cy="365127"/>
          </a:xfrm>
        </p:spPr>
        <p:txBody>
          <a:bodyPr/>
          <a:lstStyle/>
          <a:p>
            <a:fld id="{8E882AD2-6F26-854A-ADD0-8B599BE90351}" type="slidenum">
              <a:rPr lang="en-US" smtClean="0"/>
              <a:pPr/>
              <a:t>25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726546" y="5527765"/>
            <a:ext cx="565629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 smtClean="0"/>
              <a:t>WordCount</a:t>
            </a:r>
            <a:r>
              <a:rPr lang="en-US" sz="3200" dirty="0" smtClean="0"/>
              <a:t>, Deadline = 8mins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Impact of Worker Failures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09EEE7-7C93-834A-B316-B317D8CC8786}" type="slidenum">
              <a:rPr lang="en-US" smtClean="0"/>
              <a:pPr/>
              <a:t>26</a:t>
            </a:fld>
            <a:endParaRPr lang="en-US"/>
          </a:p>
        </p:txBody>
      </p:sp>
      <p:graphicFrame>
        <p:nvGraphicFramePr>
          <p:cNvPr id="5" name="Chart 4"/>
          <p:cNvGraphicFramePr/>
          <p:nvPr/>
        </p:nvGraphicFramePr>
        <p:xfrm>
          <a:off x="-47920" y="1364178"/>
          <a:ext cx="4572000" cy="457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Chart 5"/>
          <p:cNvGraphicFramePr/>
          <p:nvPr/>
        </p:nvGraphicFramePr>
        <p:xfrm>
          <a:off x="4607340" y="1364178"/>
          <a:ext cx="4572000" cy="457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4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Chart bld="series"/>
        </p:bldSub>
      </p:bldGraphic>
      <p:bldGraphic spid="5" grpId="1">
        <p:bldSub>
          <a:bldChart bld="series"/>
        </p:bldSub>
      </p:bldGraphic>
      <p:bldGraphic spid="6" grpId="0">
        <p:bldAsOne/>
      </p:bldGraphic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9275" y="1302189"/>
            <a:ext cx="8042276" cy="5149982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Proposed </a:t>
            </a:r>
            <a:r>
              <a:rPr lang="en-US" dirty="0" err="1" smtClean="0"/>
              <a:t>MapReduce</a:t>
            </a:r>
            <a:r>
              <a:rPr lang="en-US" dirty="0" smtClean="0"/>
              <a:t> job profiling is compact  and comprised of performance invariants</a:t>
            </a:r>
          </a:p>
          <a:p>
            <a:r>
              <a:rPr lang="en-US" dirty="0" smtClean="0"/>
              <a:t>Need 10% dataset for deriving accurate job profiles</a:t>
            </a:r>
          </a:p>
          <a:p>
            <a:r>
              <a:rPr lang="en-US" dirty="0" smtClean="0"/>
              <a:t>Introduced  bounds-based  performance model is quite accurate: the  job completion times are within 10-15% of measured ones</a:t>
            </a:r>
          </a:p>
          <a:p>
            <a:r>
              <a:rPr lang="en-US" dirty="0" smtClean="0"/>
              <a:t>Robust prediction of required resources for achieving given SLOs</a:t>
            </a:r>
          </a:p>
          <a:p>
            <a:pPr lvl="1"/>
            <a:r>
              <a:rPr lang="en-US" dirty="0" smtClean="0"/>
              <a:t>job completion times within 10-15% of their deadlines</a:t>
            </a:r>
          </a:p>
          <a:p>
            <a:r>
              <a:rPr lang="en-US" b="1" dirty="0" smtClean="0">
                <a:solidFill>
                  <a:srgbClr val="C00000"/>
                </a:solidFill>
              </a:rPr>
              <a:t>Future work: </a:t>
            </a:r>
          </a:p>
          <a:p>
            <a:pPr lvl="1"/>
            <a:r>
              <a:rPr lang="en-US" dirty="0" smtClean="0"/>
              <a:t>Performance modeling of DAGs of </a:t>
            </a:r>
            <a:r>
              <a:rPr lang="en-US" dirty="0" err="1" smtClean="0"/>
              <a:t>MapReduce</a:t>
            </a:r>
            <a:r>
              <a:rPr lang="en-US" dirty="0" smtClean="0"/>
              <a:t> jobs (Pig programs)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B5F8E-3F3A-FD45-ABB6-C5D784360AB9}" type="slidenum">
              <a:rPr lang="en-US" smtClean="0"/>
              <a:pPr/>
              <a:t>27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algn="ctr">
              <a:buNone/>
            </a:pPr>
            <a:r>
              <a:rPr lang="en-US" sz="5400" dirty="0" smtClean="0"/>
              <a:t>Questions?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B5F8E-3F3A-FD45-ABB6-C5D784360AB9}" type="slidenum">
              <a:rPr lang="en-US" smtClean="0"/>
              <a:pPr/>
              <a:t>28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Related 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Polo et. al. </a:t>
            </a:r>
            <a:r>
              <a:rPr lang="en-US" i="1" dirty="0" smtClean="0"/>
              <a:t>[NOMS10]</a:t>
            </a:r>
            <a:r>
              <a:rPr lang="en-US" dirty="0" smtClean="0"/>
              <a:t> estimate progress of map stage alone</a:t>
            </a:r>
          </a:p>
          <a:p>
            <a:r>
              <a:rPr lang="en-US" dirty="0" err="1" smtClean="0"/>
              <a:t>Ganapathi</a:t>
            </a:r>
            <a:r>
              <a:rPr lang="en-US" dirty="0" smtClean="0"/>
              <a:t> et. al. </a:t>
            </a:r>
            <a:r>
              <a:rPr lang="en-US" i="1" dirty="0" smtClean="0"/>
              <a:t>[SMDB10]</a:t>
            </a:r>
            <a:r>
              <a:rPr lang="en-US" dirty="0" smtClean="0"/>
              <a:t> use KCCA for hive queries</a:t>
            </a:r>
          </a:p>
          <a:p>
            <a:r>
              <a:rPr lang="en-US" dirty="0" smtClean="0"/>
              <a:t>Starfish </a:t>
            </a:r>
            <a:r>
              <a:rPr lang="en-US" i="1" dirty="0" smtClean="0"/>
              <a:t>[CIDR11, VLDB11] </a:t>
            </a:r>
          </a:p>
          <a:p>
            <a:r>
              <a:rPr lang="en-US" dirty="0" smtClean="0"/>
              <a:t>ARIA </a:t>
            </a:r>
            <a:r>
              <a:rPr lang="en-US" i="1" dirty="0" smtClean="0"/>
              <a:t>[ICAC11]</a:t>
            </a:r>
          </a:p>
          <a:p>
            <a:r>
              <a:rPr lang="en-US" dirty="0" err="1" smtClean="0"/>
              <a:t>Tian</a:t>
            </a:r>
            <a:r>
              <a:rPr lang="en-US" dirty="0" smtClean="0"/>
              <a:t> and Chen </a:t>
            </a:r>
            <a:r>
              <a:rPr lang="en-US" i="1" dirty="0" smtClean="0"/>
              <a:t>[Cloud11] </a:t>
            </a:r>
            <a:endParaRPr lang="en-US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882AD2-6F26-854A-ADD0-8B599BE90351}" type="slidenum">
              <a:rPr lang="en-US" smtClean="0"/>
              <a:pPr/>
              <a:t>29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Can we meet deadlines?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B5F8E-3F3A-FD45-ABB6-C5D784360AB9}" type="slidenum">
              <a:rPr lang="en-US" smtClean="0"/>
              <a:pPr/>
              <a:t>30</a:t>
            </a:fld>
            <a:endParaRPr lang="en-US" dirty="0"/>
          </a:p>
        </p:txBody>
      </p:sp>
      <p:graphicFrame>
        <p:nvGraphicFramePr>
          <p:cNvPr id="7" name="Chart 6"/>
          <p:cNvGraphicFramePr/>
          <p:nvPr/>
        </p:nvGraphicFramePr>
        <p:xfrm>
          <a:off x="612192" y="1843363"/>
          <a:ext cx="7785882" cy="33863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reeze">
  <a:themeElements>
    <a:clrScheme name="Breeze">
      <a:dk1>
        <a:sysClr val="windowText" lastClr="000000"/>
      </a:dk1>
      <a:lt1>
        <a:sysClr val="window" lastClr="FFFFFF"/>
      </a:lt1>
      <a:dk2>
        <a:srgbClr val="09213B"/>
      </a:dk2>
      <a:lt2>
        <a:srgbClr val="D5EDF4"/>
      </a:lt2>
      <a:accent1>
        <a:srgbClr val="2C7C9F"/>
      </a:accent1>
      <a:accent2>
        <a:srgbClr val="244A58"/>
      </a:accent2>
      <a:accent3>
        <a:srgbClr val="E2751D"/>
      </a:accent3>
      <a:accent4>
        <a:srgbClr val="FFB400"/>
      </a:accent4>
      <a:accent5>
        <a:srgbClr val="7EB606"/>
      </a:accent5>
      <a:accent6>
        <a:srgbClr val="C00000"/>
      </a:accent6>
      <a:hlink>
        <a:srgbClr val="7030A0"/>
      </a:hlink>
      <a:folHlink>
        <a:srgbClr val="00B0F0"/>
      </a:folHlink>
    </a:clrScheme>
    <a:fontScheme name="Breeze">
      <a:majorFont>
        <a:latin typeface="News Gothic MT"/>
        <a:ea typeface=""/>
        <a:cs typeface=""/>
        <a:font script="Jpan" typeface="ＭＳ Ｐゴシック"/>
      </a:majorFont>
      <a:minorFont>
        <a:latin typeface="News Gothic MT"/>
        <a:ea typeface=""/>
        <a:cs typeface=""/>
        <a:font script="Jpan" typeface="ＭＳ Ｐゴシック"/>
      </a:minorFont>
    </a:fontScheme>
    <a:fmtScheme name="Breeze">
      <a:fillStyleLst>
        <a:solidFill>
          <a:schemeClr val="phClr"/>
        </a:solidFill>
        <a:gradFill rotWithShape="1">
          <a:gsLst>
            <a:gs pos="31000">
              <a:schemeClr val="phClr">
                <a:tint val="100000"/>
                <a:shade val="100000"/>
                <a:satMod val="120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shade val="100000"/>
                <a:satMod val="120000"/>
              </a:schemeClr>
            </a:gs>
            <a:gs pos="69000">
              <a:schemeClr val="phClr">
                <a:tint val="80000"/>
                <a:shade val="100000"/>
                <a:satMod val="150000"/>
              </a:schemeClr>
            </a:gs>
            <a:gs pos="100000">
              <a:schemeClr val="phClr">
                <a:tint val="50000"/>
                <a:shade val="100000"/>
                <a:satMod val="15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dbl" algn="ctr">
          <a:solidFill>
            <a:schemeClr val="phClr"/>
          </a:solidFill>
          <a:prstDash val="solid"/>
        </a:ln>
        <a:ln w="31750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sx="101000" sy="101000" rotWithShape="0">
              <a:srgbClr val="000000">
                <a:alpha val="40000"/>
              </a:srgbClr>
            </a:outerShdw>
          </a:effectLst>
        </a:effectStyle>
        <a:effectStyle>
          <a:effectLst>
            <a:innerShdw blurRad="127000" dist="25400" dir="13500000">
              <a:srgbClr val="C0C0C0">
                <a:alpha val="75000"/>
              </a:srgbClr>
            </a:innerShdw>
            <a:outerShdw blurRad="88900" dist="25400" dir="5400000" sx="102000" sy="102000" algn="ctr" rotWithShape="0">
              <a:srgbClr val="C0C0C0">
                <a:alpha val="40000"/>
              </a:srgbClr>
            </a:outerShdw>
          </a:effectLst>
          <a:scene3d>
            <a:camera prst="perspectiveLeft" fov="300000"/>
            <a:lightRig rig="soft" dir="l">
              <a:rot lat="0" lon="0" rev="4200000"/>
            </a:lightRig>
          </a:scene3d>
          <a:sp3d extrusionH="38100" prstMaterial="powder">
            <a:bevelT w="50800" h="88900" prst="convex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40000"/>
                <a:satMod val="400000"/>
              </a:schemeClr>
              <a:schemeClr val="phClr">
                <a:tint val="10000"/>
                <a:satMod val="200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Breeze.thmx</Template>
  <TotalTime>14099</TotalTime>
  <Words>1376</Words>
  <Application>Microsoft Office PowerPoint</Application>
  <PresentationFormat>Overhead</PresentationFormat>
  <Paragraphs>339</Paragraphs>
  <Slides>30</Slides>
  <Notes>6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30</vt:i4>
      </vt:variant>
    </vt:vector>
  </HeadingPairs>
  <TitlesOfParts>
    <vt:vector size="33" baseType="lpstr">
      <vt:lpstr>Breeze</vt:lpstr>
      <vt:lpstr>Visio</vt:lpstr>
      <vt:lpstr>Equation</vt:lpstr>
      <vt:lpstr> Resource Provisioning Framework for MapReduce Jobs with Performance Goals </vt:lpstr>
      <vt:lpstr>Unprecedented Data Growth</vt:lpstr>
      <vt:lpstr>Large-scale Distributed Computing</vt:lpstr>
      <vt:lpstr>MapReduce, Why?</vt:lpstr>
      <vt:lpstr>Hadoop operation</vt:lpstr>
      <vt:lpstr>Outline</vt:lpstr>
      <vt:lpstr>Motivation</vt:lpstr>
      <vt:lpstr>Slide 8</vt:lpstr>
      <vt:lpstr>Different MapReduce Jobs – Different Job Profiles</vt:lpstr>
      <vt:lpstr>Theoretical Makespan Bounds</vt:lpstr>
      <vt:lpstr>Illustration</vt:lpstr>
      <vt:lpstr>Our Approach</vt:lpstr>
      <vt:lpstr>Caveats</vt:lpstr>
      <vt:lpstr>Job Profile</vt:lpstr>
      <vt:lpstr>Lower and Upper Bounds of  a Job Completion Time</vt:lpstr>
      <vt:lpstr>Scaling Factors</vt:lpstr>
      <vt:lpstr>Scaling Factors Formalized</vt:lpstr>
      <vt:lpstr>Solving the Inverse Problem</vt:lpstr>
      <vt:lpstr>Impact of Failures</vt:lpstr>
      <vt:lpstr>Experimental Setup</vt:lpstr>
      <vt:lpstr>Are Job Profiles stable?</vt:lpstr>
      <vt:lpstr>Predicted vs Measured completion times</vt:lpstr>
      <vt:lpstr>WordCount Scaling Factors</vt:lpstr>
      <vt:lpstr>Predictions applying scaling factors</vt:lpstr>
      <vt:lpstr>SLO-based Resource Provisioning</vt:lpstr>
      <vt:lpstr>Impact of Worker Failures</vt:lpstr>
      <vt:lpstr>Conclusion</vt:lpstr>
      <vt:lpstr>Slide 28</vt:lpstr>
      <vt:lpstr>Related Work</vt:lpstr>
      <vt:lpstr>Can we meet deadlines?</vt:lpstr>
    </vt:vector>
  </TitlesOfParts>
  <Company>University of Illinois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Mware-Slides</dc:title>
  <dc:creator>Lucy Cherkasova</dc:creator>
  <cp:lastModifiedBy>Lucy Cherkasova</cp:lastModifiedBy>
  <cp:revision>401</cp:revision>
  <dcterms:created xsi:type="dcterms:W3CDTF">2011-06-01T20:27:25Z</dcterms:created>
  <dcterms:modified xsi:type="dcterms:W3CDTF">2011-12-09T21:31:04Z</dcterms:modified>
</cp:coreProperties>
</file>